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6" r:id="rId4"/>
    <p:sldId id="261" r:id="rId5"/>
    <p:sldId id="260" r:id="rId6"/>
    <p:sldId id="262" r:id="rId7"/>
    <p:sldId id="263" r:id="rId8"/>
    <p:sldId id="266" r:id="rId9"/>
  </p:sldIdLst>
  <p:sldSz cx="9144000" cy="6858000" type="screen4x3"/>
  <p:notesSz cx="6735763" cy="9866313"/>
  <p:defaultTextStyle>
    <a:defPPr>
      <a:defRPr lang="ja-JP"/>
    </a:defPPr>
    <a:lvl1pPr marL="0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78929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57857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436783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915712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394638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873567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352498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831426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58" autoAdjust="0"/>
  </p:normalViewPr>
  <p:slideViewPr>
    <p:cSldViewPr>
      <p:cViewPr varScale="1">
        <p:scale>
          <a:sx n="72" d="100"/>
          <a:sy n="72" d="100"/>
        </p:scale>
        <p:origin x="-9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396CF-4D09-4AEE-92C1-177523418CDE}" type="datetimeFigureOut">
              <a:rPr kumimoji="1" lang="ja-JP" altLang="en-US" smtClean="0"/>
              <a:t>2010/3/13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7D30A-72B9-4F84-9B32-D816C7403BB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71AEC-B498-4381-B0B9-FF57A9C4F60D}" type="datetimeFigureOut">
              <a:rPr kumimoji="1" lang="ja-JP" altLang="en-US" smtClean="0"/>
              <a:pPr/>
              <a:t>2010/3/13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C807D-4F6B-449D-8D02-C41327DA3A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C807D-4F6B-449D-8D02-C41327DA3A5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C807D-4F6B-449D-8D02-C41327DA3A5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C807D-4F6B-449D-8D02-C41327DA3A5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C807D-4F6B-449D-8D02-C41327DA3A5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C807D-4F6B-449D-8D02-C41327DA3A5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C807D-4F6B-449D-8D02-C41327DA3A5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C807D-4F6B-449D-8D02-C41327DA3A5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C807D-4F6B-449D-8D02-C41327DA3A5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2010/3/13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2010/3/13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4" y="27464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4" y="27464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2010/3/13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2010/3/13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6" y="4406909"/>
            <a:ext cx="7772400" cy="1362076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6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789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57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36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157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946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735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352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8314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2010/3/13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4" y="1600208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4" y="1600208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2010/3/13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5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8929" indent="0">
              <a:buNone/>
              <a:defRPr sz="2000" b="1"/>
            </a:lvl2pPr>
            <a:lvl3pPr marL="957857" indent="0">
              <a:buNone/>
              <a:defRPr sz="1800" b="1"/>
            </a:lvl3pPr>
            <a:lvl4pPr marL="1436783" indent="0">
              <a:buNone/>
              <a:defRPr sz="1800" b="1"/>
            </a:lvl4pPr>
            <a:lvl5pPr marL="1915712" indent="0">
              <a:buNone/>
              <a:defRPr sz="1800" b="1"/>
            </a:lvl5pPr>
            <a:lvl6pPr marL="2394638" indent="0">
              <a:buNone/>
              <a:defRPr sz="1800" b="1"/>
            </a:lvl6pPr>
            <a:lvl7pPr marL="2873567" indent="0">
              <a:buNone/>
              <a:defRPr sz="1800" b="1"/>
            </a:lvl7pPr>
            <a:lvl8pPr marL="3352498" indent="0">
              <a:buNone/>
              <a:defRPr sz="1800" b="1"/>
            </a:lvl8pPr>
            <a:lvl9pPr marL="3831426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5" y="217488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8929" indent="0">
              <a:buNone/>
              <a:defRPr sz="2000" b="1"/>
            </a:lvl2pPr>
            <a:lvl3pPr marL="957857" indent="0">
              <a:buNone/>
              <a:defRPr sz="1800" b="1"/>
            </a:lvl3pPr>
            <a:lvl4pPr marL="1436783" indent="0">
              <a:buNone/>
              <a:defRPr sz="1800" b="1"/>
            </a:lvl4pPr>
            <a:lvl5pPr marL="1915712" indent="0">
              <a:buNone/>
              <a:defRPr sz="1800" b="1"/>
            </a:lvl5pPr>
            <a:lvl6pPr marL="2394638" indent="0">
              <a:buNone/>
              <a:defRPr sz="1800" b="1"/>
            </a:lvl6pPr>
            <a:lvl7pPr marL="2873567" indent="0">
              <a:buNone/>
              <a:defRPr sz="1800" b="1"/>
            </a:lvl7pPr>
            <a:lvl8pPr marL="3352498" indent="0">
              <a:buNone/>
              <a:defRPr sz="1800" b="1"/>
            </a:lvl8pPr>
            <a:lvl9pPr marL="3831426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1" y="2174885"/>
            <a:ext cx="4041776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2010/3/13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2010/3/13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2010/3/13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6" y="273059"/>
            <a:ext cx="300831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61" y="273061"/>
            <a:ext cx="5111751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6" y="1435101"/>
            <a:ext cx="300831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78929" indent="0">
              <a:buNone/>
              <a:defRPr sz="1300"/>
            </a:lvl2pPr>
            <a:lvl3pPr marL="957857" indent="0">
              <a:buNone/>
              <a:defRPr sz="1100"/>
            </a:lvl3pPr>
            <a:lvl4pPr marL="1436783" indent="0">
              <a:buNone/>
              <a:defRPr sz="900"/>
            </a:lvl4pPr>
            <a:lvl5pPr marL="1915712" indent="0">
              <a:buNone/>
              <a:defRPr sz="900"/>
            </a:lvl5pPr>
            <a:lvl6pPr marL="2394638" indent="0">
              <a:buNone/>
              <a:defRPr sz="900"/>
            </a:lvl6pPr>
            <a:lvl7pPr marL="2873567" indent="0">
              <a:buNone/>
              <a:defRPr sz="900"/>
            </a:lvl7pPr>
            <a:lvl8pPr marL="3352498" indent="0">
              <a:buNone/>
              <a:defRPr sz="900"/>
            </a:lvl8pPr>
            <a:lvl9pPr marL="3831426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2010/3/13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91" y="4800603"/>
            <a:ext cx="5486400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929" indent="0">
              <a:buNone/>
              <a:defRPr sz="2900"/>
            </a:lvl2pPr>
            <a:lvl3pPr marL="957857" indent="0">
              <a:buNone/>
              <a:defRPr sz="2400"/>
            </a:lvl3pPr>
            <a:lvl4pPr marL="1436783" indent="0">
              <a:buNone/>
              <a:defRPr sz="2000"/>
            </a:lvl4pPr>
            <a:lvl5pPr marL="1915712" indent="0">
              <a:buNone/>
              <a:defRPr sz="2000"/>
            </a:lvl5pPr>
            <a:lvl6pPr marL="2394638" indent="0">
              <a:buNone/>
              <a:defRPr sz="2000"/>
            </a:lvl6pPr>
            <a:lvl7pPr marL="2873567" indent="0">
              <a:buNone/>
              <a:defRPr sz="2000"/>
            </a:lvl7pPr>
            <a:lvl8pPr marL="3352498" indent="0">
              <a:buNone/>
              <a:defRPr sz="2000"/>
            </a:lvl8pPr>
            <a:lvl9pPr marL="3831426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91" y="5367340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478929" indent="0">
              <a:buNone/>
              <a:defRPr sz="1300"/>
            </a:lvl2pPr>
            <a:lvl3pPr marL="957857" indent="0">
              <a:buNone/>
              <a:defRPr sz="1100"/>
            </a:lvl3pPr>
            <a:lvl4pPr marL="1436783" indent="0">
              <a:buNone/>
              <a:defRPr sz="900"/>
            </a:lvl4pPr>
            <a:lvl5pPr marL="1915712" indent="0">
              <a:buNone/>
              <a:defRPr sz="900"/>
            </a:lvl5pPr>
            <a:lvl6pPr marL="2394638" indent="0">
              <a:buNone/>
              <a:defRPr sz="900"/>
            </a:lvl6pPr>
            <a:lvl7pPr marL="2873567" indent="0">
              <a:buNone/>
              <a:defRPr sz="900"/>
            </a:lvl7pPr>
            <a:lvl8pPr marL="3352498" indent="0">
              <a:buNone/>
              <a:defRPr sz="900"/>
            </a:lvl8pPr>
            <a:lvl9pPr marL="3831426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2010/3/13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5788" tIns="47893" rIns="95788" bIns="47893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4"/>
          </a:xfrm>
          <a:prstGeom prst="rect">
            <a:avLst/>
          </a:prstGeom>
        </p:spPr>
        <p:txBody>
          <a:bodyPr vert="horz" lIns="95788" tIns="47893" rIns="95788" bIns="4789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5788" tIns="47893" rIns="95788" bIns="4789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7EA57-598D-4DFA-9058-68C5CBAB84A6}" type="datetimeFigureOut">
              <a:rPr kumimoji="1" lang="ja-JP" altLang="en-US" smtClean="0"/>
              <a:pPr/>
              <a:t>2010/3/13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5788" tIns="47893" rIns="95788" bIns="4789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5788" tIns="47893" rIns="95788" bIns="4789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62299-116D-495D-ABD1-FDBE9532D8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57" rtl="0" eaLnBrk="1" latinLnBrk="0" hangingPunct="1">
        <a:spcBef>
          <a:spcPct val="0"/>
        </a:spcBef>
        <a:buNone/>
        <a:defRPr kumimoji="1"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96" indent="-359196" algn="l" defTabSz="957857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59" indent="-299333" algn="l" defTabSz="957857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19" indent="-239464" algn="l" defTabSz="957857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45" indent="-239464" algn="l" defTabSz="957857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74" indent="-239464" algn="l" defTabSz="957857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03" indent="-239464" algn="l" defTabSz="95785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33" indent="-239464" algn="l" defTabSz="95785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962" indent="-239464" algn="l" defTabSz="95785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90" indent="-239464" algn="l" defTabSz="95785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9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7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83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12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38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67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98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26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" t="-500" r="-500" b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720184" y="252927"/>
            <a:ext cx="8001056" cy="435771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２０１０年度より、</a:t>
            </a:r>
            <a:r>
              <a:rPr kumimoji="1" lang="en-US" altLang="ja-JP" sz="4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kumimoji="1" lang="en-US" altLang="ja-JP" sz="4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kumimoji="1" lang="ja-JP" altLang="en-US" sz="4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山本さんが新分科会を</a:t>
            </a:r>
            <a:r>
              <a:rPr kumimoji="1" lang="en-US" altLang="ja-JP" sz="4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kumimoji="1" lang="en-US" altLang="ja-JP" sz="4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kumimoji="1" lang="ja-JP" altLang="en-US" sz="4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スタート予定！</a:t>
            </a:r>
            <a:r>
              <a:rPr kumimoji="1" lang="en-US" altLang="ja-JP" sz="4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kumimoji="1" lang="en-US" altLang="ja-JP" sz="4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kumimoji="1" lang="ja-JP" altLang="en-US" sz="4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新分科会の名称</a:t>
            </a:r>
            <a:r>
              <a:rPr lang="ja-JP" altLang="en-US" sz="4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は・・・</a:t>
            </a:r>
            <a:r>
              <a:rPr lang="en-US" altLang="ja-JP" sz="4400" dirty="0" smtClean="0">
                <a:solidFill>
                  <a:schemeClr val="bg1"/>
                </a:solidFill>
              </a:rPr>
              <a:t/>
            </a:r>
            <a:br>
              <a:rPr lang="en-US" altLang="ja-JP" sz="4400" dirty="0" smtClean="0">
                <a:solidFill>
                  <a:schemeClr val="bg1"/>
                </a:solidFill>
              </a:rPr>
            </a:br>
            <a:endParaRPr kumimoji="1" lang="ja-JP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" t="-500" r="-500" b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929618" cy="6357958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49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２０１０年度より、</a:t>
            </a:r>
            <a:r>
              <a:rPr kumimoji="1" lang="en-US" altLang="ja-JP" sz="49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kumimoji="1" lang="en-US" altLang="ja-JP" sz="49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kumimoji="1" lang="ja-JP" altLang="en-US" sz="49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山本さんが新分科会を</a:t>
            </a:r>
            <a:r>
              <a:rPr kumimoji="1" lang="en-US" altLang="ja-JP" sz="49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kumimoji="1" lang="en-US" altLang="ja-JP" sz="49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kumimoji="1" lang="ja-JP" altLang="en-US" sz="49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スタート予定！</a:t>
            </a:r>
            <a:r>
              <a:rPr kumimoji="1" lang="en-US" altLang="ja-JP" sz="49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kumimoji="1" lang="en-US" altLang="ja-JP" sz="49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kumimoji="1" lang="ja-JP" altLang="en-US" sz="49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新分科会の名称</a:t>
            </a:r>
            <a:r>
              <a:rPr lang="ja-JP" altLang="en-US" sz="49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は・・・</a:t>
            </a:r>
            <a:r>
              <a:rPr lang="en-US" altLang="ja-JP" sz="49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49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5300" u="sng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「２０２０分科会」です！</a:t>
            </a:r>
            <a:br>
              <a:rPr lang="ja-JP" altLang="en-US" sz="5300" u="sng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en-US" altLang="ja-JP" sz="36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36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そのため、「ライセンス・アソシエイト分科会」は２００９年度で一旦終了とします。</a:t>
            </a:r>
            <a:br>
              <a:rPr lang="ja-JP" altLang="en-US" sz="36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3600" dirty="0" smtClean="0">
                <a:solidFill>
                  <a:schemeClr val="bg1"/>
                </a:solidFill>
              </a:rPr>
              <a:t/>
            </a:r>
            <a:br>
              <a:rPr lang="ja-JP" altLang="en-US" sz="3600" dirty="0" smtClean="0">
                <a:solidFill>
                  <a:schemeClr val="bg1"/>
                </a:solidFill>
              </a:rPr>
            </a:br>
            <a:r>
              <a:rPr lang="en-US" altLang="ja-JP" sz="4900" dirty="0" smtClean="0">
                <a:solidFill>
                  <a:schemeClr val="bg1"/>
                </a:solidFill>
              </a:rPr>
              <a:t/>
            </a:r>
            <a:br>
              <a:rPr lang="en-US" altLang="ja-JP" sz="4900" dirty="0" smtClean="0">
                <a:solidFill>
                  <a:schemeClr val="bg1"/>
                </a:solidFill>
              </a:rPr>
            </a:b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" t="-500" r="-500" b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縦書きテキスト プレースホルダ 106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58204" cy="4900626"/>
          </a:xfrm>
        </p:spPr>
        <p:txBody>
          <a:bodyPr vert="horz">
            <a:normAutofit lnSpcReduction="10000"/>
          </a:bodyPr>
          <a:lstStyle/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「２０２０年には、日本や世界がどのようになっているのだろうか？」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「現在の状況やデータをもとに、２０２０年を予測してみる」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といったテーマで議論を行います。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２０２０年を想定し、いまの日本では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何をしなければいけないのか、につい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ても、考えていきます。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２０２０分科会</a:t>
            </a:r>
            <a:endParaRPr kumimoji="1" lang="ja-JP" altLang="en-US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" t="-500" r="-500" b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縦書きテキスト プレースホルダ 106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年にはＤＶＤ、携帯電話、ガソリンで動く自動車は、果たしてあるのだろうか？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年における日本や中国のＧＤＰはどうなっているか？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年のインド、中国、日本の人口は？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・日本の製薬業界は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年にはどのようになっているのだろうか？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２０２０分科会</a:t>
            </a:r>
            <a:endParaRPr kumimoji="1" lang="ja-JP" altLang="en-US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" t="-500" r="-500" b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縦書きテキスト プレースホルダ 106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/>
          </a:bodyPr>
          <a:lstStyle/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年における「大学」はどのようになっているだろうか？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年における「働き方」はどのようになるのか？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年における「食糧問題」は？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年の「知的財産制度」はどうなっているのだろうか？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等々、様々なトピックスが考えられます。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２０２０分科会</a:t>
            </a:r>
            <a:endParaRPr kumimoji="1" lang="ja-JP" altLang="en-US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" t="-500" r="-500" b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縦書きテキスト プレースホルダ 106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972064"/>
          </a:xfrm>
        </p:spPr>
        <p:txBody>
          <a:bodyPr vert="horz">
            <a:normAutofit fontScale="92500" lnSpcReduction="10000"/>
          </a:bodyPr>
          <a:lstStyle/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月～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月は、テーマを絞らず自由に参加者の皆さんでフリーディスカッションをしていく予定です。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・ポジティブな予測もネガティブな予測も含めて、広く検討していきたいです。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・その上で、今後日本がどのような方向性でイノベーションを進めていくべきなのか、国や企業がどのようなポリシーで今後やっていくべきなのかを参加者の皆さんと考えていきます。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２０２０分科会</a:t>
            </a:r>
            <a:endParaRPr kumimoji="1" lang="ja-JP" altLang="en-US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" t="-500" r="-500" b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縦書きテキスト プレースホルダ 106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8229600" cy="5286412"/>
          </a:xfrm>
        </p:spPr>
        <p:txBody>
          <a:bodyPr vert="horz">
            <a:normAutofit fontScale="62500" lnSpcReduction="20000"/>
          </a:bodyPr>
          <a:lstStyle/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＜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年を考える上での参考図書＞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・「未来思考～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年先を読む統計力～」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神永正博　朝日新聞出版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・「これからの資本主義はどう変わるのか」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ビル・ゲイツ、ムハマド・ユヌス、田坂広志、ビル・ドレイトン他　英治出版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・「２１世紀の歴史～未来の人類から見た歴史」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ジャック・アタリ 　作品社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・「持続可能な未来へ～組織と個人による変革」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ピーター・センゲ　日本経済新聞出版社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・「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2030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年のメディアのかたち」坪田知己、講談社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・「ＩＴロードマップ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2010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年版」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野村総合研究所技術調査部、東洋経済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・「これから働き方はどうなるのか」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竹中平蔵、南部靖之ＰＨＰ 研究所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２０２０分科会</a:t>
            </a:r>
            <a:endParaRPr kumimoji="1" lang="ja-JP" altLang="en-US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" t="-500" r="-500" b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縦書きテキスト プレースホルダ 106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8229600" cy="5286412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年を考える上で、有用な公開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データや書籍、報告書等がございまし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たら、是非</a:t>
            </a:r>
            <a:r>
              <a:rPr lang="en-US" altLang="ja-JP" sz="3600" b="1" dirty="0" err="1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Smips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メーリングリストな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err="1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どで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情報提供いただけると幸いです。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それでは、</a:t>
            </a:r>
            <a:r>
              <a:rPr lang="en-US" altLang="ja-JP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月より、どうぞよろしく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お願い致します！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r">
              <a:buNone/>
            </a:pPr>
            <a:r>
              <a:rPr lang="ja-JP" altLang="en-US" sz="3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（Ｂｙ　山本さん）</a:t>
            </a: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endParaRPr lang="en-US" altLang="ja-JP" sz="36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２０２０分科会</a:t>
            </a:r>
            <a:endParaRPr kumimoji="1" lang="ja-JP" altLang="en-US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</Template>
  <TotalTime>0</TotalTime>
  <Words>390</Words>
  <Application>Microsoft Office PowerPoint</Application>
  <PresentationFormat>画面に合わせる (4:3)</PresentationFormat>
  <Paragraphs>56</Paragraphs>
  <Slides>8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スライド</vt:lpstr>
      <vt:lpstr>２０１０年度より、 山本さんが新分科会を スタート予定！ 新分科会の名称は・・・ </vt:lpstr>
      <vt:lpstr>２０１０年度より、 山本さんが新分科会を スタート予定！ 新分科会の名称は・・・ 「２０２０分科会」です！ ※そのため、「ライセンス・アソシエイト分科会」は２００９年度で一旦終了とします。   </vt:lpstr>
      <vt:lpstr>２０２０分科会</vt:lpstr>
      <vt:lpstr>２０２０分科会</vt:lpstr>
      <vt:lpstr>２０２０分科会</vt:lpstr>
      <vt:lpstr>２０２０分科会</vt:lpstr>
      <vt:lpstr>２０２０分科会</vt:lpstr>
      <vt:lpstr>２０２０分科会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2010-03-13T00:36:30Z</dcterms:created>
  <dcterms:modified xsi:type="dcterms:W3CDTF">2010-03-13T01:56:21Z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TC102866761041</vt:lpwstr>
  </property>
</Properties>
</file>