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57" r:id="rId11"/>
    <p:sldId id="269" r:id="rId12"/>
    <p:sldId id="270" r:id="rId13"/>
    <p:sldId id="267" r:id="rId14"/>
    <p:sldId id="268" r:id="rId1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CC00"/>
    <a:srgbClr val="009900"/>
    <a:srgbClr val="FF3300"/>
    <a:srgbClr val="FF9900"/>
    <a:srgbClr val="F68F5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77AC53-D4A2-4F59-ABA6-1B8E74E8992E}" type="doc">
      <dgm:prSet loTypeId="urn:microsoft.com/office/officeart/2005/8/layout/pyramid4" loCatId="pyramid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kumimoji="1" lang="ja-JP" altLang="en-US"/>
        </a:p>
      </dgm:t>
    </dgm:pt>
    <dgm:pt modelId="{6FA688F3-7BE0-47A5-9D9A-2BF1CE50A5E0}">
      <dgm:prSet phldrT="[テキスト]" custT="1"/>
      <dgm:spPr/>
      <dgm:t>
        <a:bodyPr/>
        <a:lstStyle/>
        <a:p>
          <a:r>
            <a:rPr kumimoji="1" lang="ja-JP" altLang="en-US" sz="2000" b="1" dirty="0" smtClean="0">
              <a:latin typeface="HG丸ｺﾞｼｯｸM-PRO" pitchFamily="50" charset="-128"/>
              <a:ea typeface="HG丸ｺﾞｼｯｸM-PRO" pitchFamily="50" charset="-128"/>
            </a:rPr>
            <a:t>法律</a:t>
          </a:r>
          <a:endParaRPr kumimoji="1" lang="ja-JP" altLang="en-US" sz="2000" b="1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BB15A867-A46C-4432-BBC1-207758258E66}" type="parTrans" cxnId="{B750949A-5F42-46DC-8043-DB9E27480EB9}">
      <dgm:prSet/>
      <dgm:spPr/>
      <dgm:t>
        <a:bodyPr/>
        <a:lstStyle/>
        <a:p>
          <a:endParaRPr kumimoji="1" lang="ja-JP" altLang="en-US" sz="2000" b="1"/>
        </a:p>
      </dgm:t>
    </dgm:pt>
    <dgm:pt modelId="{A5E2C582-D544-42ED-AA0D-6DA698A2A476}" type="sibTrans" cxnId="{B750949A-5F42-46DC-8043-DB9E27480EB9}">
      <dgm:prSet/>
      <dgm:spPr/>
      <dgm:t>
        <a:bodyPr/>
        <a:lstStyle/>
        <a:p>
          <a:endParaRPr kumimoji="1" lang="ja-JP" altLang="en-US" sz="2000" b="1"/>
        </a:p>
      </dgm:t>
    </dgm:pt>
    <dgm:pt modelId="{EBD706C2-DF62-4DCF-8E20-BEC25896DF32}">
      <dgm:prSet phldrT="[テキスト]" custT="1"/>
      <dgm:spPr/>
      <dgm:t>
        <a:bodyPr/>
        <a:lstStyle/>
        <a:p>
          <a:r>
            <a:rPr kumimoji="1" lang="ja-JP" altLang="en-US" sz="2000" b="1" dirty="0" smtClean="0">
              <a:latin typeface="HG丸ｺﾞｼｯｸM-PRO" pitchFamily="50" charset="-128"/>
              <a:ea typeface="HG丸ｺﾞｼｯｸM-PRO" pitchFamily="50" charset="-128"/>
            </a:rPr>
            <a:t>科学</a:t>
          </a:r>
          <a:endParaRPr kumimoji="1" lang="en-US" altLang="ja-JP" sz="2000" b="1" dirty="0" smtClean="0">
            <a:latin typeface="HG丸ｺﾞｼｯｸM-PRO" pitchFamily="50" charset="-128"/>
            <a:ea typeface="HG丸ｺﾞｼｯｸM-PRO" pitchFamily="50" charset="-128"/>
          </a:endParaRPr>
        </a:p>
        <a:p>
          <a:r>
            <a:rPr kumimoji="1" lang="ja-JP" altLang="en-US" sz="2000" b="1" dirty="0" smtClean="0">
              <a:latin typeface="HG丸ｺﾞｼｯｸM-PRO" pitchFamily="50" charset="-128"/>
              <a:ea typeface="HG丸ｺﾞｼｯｸM-PRO" pitchFamily="50" charset="-128"/>
            </a:rPr>
            <a:t>技術</a:t>
          </a:r>
          <a:endParaRPr kumimoji="1" lang="ja-JP" altLang="en-US" sz="2000" b="1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C76A89EC-E72C-48EA-8991-F1F3FE9F514B}" type="parTrans" cxnId="{C53DA620-2E3A-49DB-A657-7A14D20270B8}">
      <dgm:prSet/>
      <dgm:spPr/>
      <dgm:t>
        <a:bodyPr/>
        <a:lstStyle/>
        <a:p>
          <a:endParaRPr kumimoji="1" lang="ja-JP" altLang="en-US" sz="2000" b="1"/>
        </a:p>
      </dgm:t>
    </dgm:pt>
    <dgm:pt modelId="{E4D66F69-5640-4B1F-861A-F4F87F2C4215}" type="sibTrans" cxnId="{C53DA620-2E3A-49DB-A657-7A14D20270B8}">
      <dgm:prSet/>
      <dgm:spPr/>
      <dgm:t>
        <a:bodyPr/>
        <a:lstStyle/>
        <a:p>
          <a:endParaRPr kumimoji="1" lang="ja-JP" altLang="en-US" sz="2000" b="1"/>
        </a:p>
      </dgm:t>
    </dgm:pt>
    <dgm:pt modelId="{CBA2A03D-37E6-4B3C-A85B-7237EA137C7F}">
      <dgm:prSet phldrT="[テキスト]" custT="1"/>
      <dgm:spPr/>
      <dgm:t>
        <a:bodyPr/>
        <a:lstStyle/>
        <a:p>
          <a:r>
            <a:rPr kumimoji="1" lang="ja-JP" altLang="en-US" sz="1400" b="1" dirty="0" smtClean="0">
              <a:latin typeface="HG丸ｺﾞｼｯｸM-PRO" pitchFamily="50" charset="-128"/>
              <a:ea typeface="HG丸ｺﾞｼｯｸM-PRO" pitchFamily="50" charset="-128"/>
            </a:rPr>
            <a:t>知的財産</a:t>
          </a:r>
          <a:endParaRPr kumimoji="1" lang="ja-JP" altLang="en-US" sz="1400" b="1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D32BAE2A-DB1F-4A43-96FB-D7DF5F070051}" type="parTrans" cxnId="{E6D06CB7-10C6-4D47-B807-F6BE4D563627}">
      <dgm:prSet/>
      <dgm:spPr/>
      <dgm:t>
        <a:bodyPr/>
        <a:lstStyle/>
        <a:p>
          <a:endParaRPr kumimoji="1" lang="ja-JP" altLang="en-US" sz="2000" b="1"/>
        </a:p>
      </dgm:t>
    </dgm:pt>
    <dgm:pt modelId="{3AB23A50-C323-4EF0-ABA3-5ADDB19EAF2E}" type="sibTrans" cxnId="{E6D06CB7-10C6-4D47-B807-F6BE4D563627}">
      <dgm:prSet/>
      <dgm:spPr/>
      <dgm:t>
        <a:bodyPr/>
        <a:lstStyle/>
        <a:p>
          <a:endParaRPr kumimoji="1" lang="ja-JP" altLang="en-US" sz="2000" b="1"/>
        </a:p>
      </dgm:t>
    </dgm:pt>
    <dgm:pt modelId="{94FAAD66-6941-4C16-94B7-6F71C9329402}">
      <dgm:prSet phldrT="[テキスト]" custT="1"/>
      <dgm:spPr/>
      <dgm:t>
        <a:bodyPr/>
        <a:lstStyle/>
        <a:p>
          <a:r>
            <a:rPr kumimoji="1" lang="ja-JP" altLang="en-US" sz="2000" b="1" dirty="0" smtClean="0">
              <a:latin typeface="HG丸ｺﾞｼｯｸM-PRO" pitchFamily="50" charset="-128"/>
              <a:ea typeface="HG丸ｺﾞｼｯｸM-PRO" pitchFamily="50" charset="-128"/>
            </a:rPr>
            <a:t>経営</a:t>
          </a:r>
          <a:endParaRPr kumimoji="1" lang="en-US" altLang="ja-JP" sz="2000" b="1" dirty="0" smtClean="0">
            <a:latin typeface="HG丸ｺﾞｼｯｸM-PRO" pitchFamily="50" charset="-128"/>
            <a:ea typeface="HG丸ｺﾞｼｯｸM-PRO" pitchFamily="50" charset="-128"/>
          </a:endParaRPr>
        </a:p>
      </dgm:t>
    </dgm:pt>
    <dgm:pt modelId="{DD6DB107-2E5E-4047-ADC8-082EBC104958}" type="parTrans" cxnId="{A3843089-EC68-4777-AFA3-90A6845A03A0}">
      <dgm:prSet/>
      <dgm:spPr/>
      <dgm:t>
        <a:bodyPr/>
        <a:lstStyle/>
        <a:p>
          <a:endParaRPr kumimoji="1" lang="ja-JP" altLang="en-US" sz="2000" b="1"/>
        </a:p>
      </dgm:t>
    </dgm:pt>
    <dgm:pt modelId="{21A963E8-AB21-4A72-AA0B-50C23869A53D}" type="sibTrans" cxnId="{A3843089-EC68-4777-AFA3-90A6845A03A0}">
      <dgm:prSet/>
      <dgm:spPr/>
      <dgm:t>
        <a:bodyPr/>
        <a:lstStyle/>
        <a:p>
          <a:endParaRPr kumimoji="1" lang="ja-JP" altLang="en-US" sz="2000" b="1"/>
        </a:p>
      </dgm:t>
    </dgm:pt>
    <dgm:pt modelId="{E6967FFF-136D-46C7-8B52-70457FF46276}" type="pres">
      <dgm:prSet presAssocID="{B577AC53-D4A2-4F59-ABA6-1B8E74E8992E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9D287CAE-74E1-4FB6-8ACC-03F6E4F5B150}" type="pres">
      <dgm:prSet presAssocID="{B577AC53-D4A2-4F59-ABA6-1B8E74E8992E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F34076A-4FE7-4920-8C4E-B4687D174509}" type="pres">
      <dgm:prSet presAssocID="{B577AC53-D4A2-4F59-ABA6-1B8E74E8992E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A960AD8-00C7-4BF9-9955-869E39DD7E40}" type="pres">
      <dgm:prSet presAssocID="{B577AC53-D4A2-4F59-ABA6-1B8E74E8992E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4EAD552-F747-4EEB-9E3F-C1A9B02C49D6}" type="pres">
      <dgm:prSet presAssocID="{B577AC53-D4A2-4F59-ABA6-1B8E74E8992E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C7D0E58-EF99-4E5E-9CBE-77EE5AE7429F}" type="presOf" srcId="{6FA688F3-7BE0-47A5-9D9A-2BF1CE50A5E0}" destId="{9D287CAE-74E1-4FB6-8ACC-03F6E4F5B150}" srcOrd="0" destOrd="0" presId="urn:microsoft.com/office/officeart/2005/8/layout/pyramid4"/>
    <dgm:cxn modelId="{B750949A-5F42-46DC-8043-DB9E27480EB9}" srcId="{B577AC53-D4A2-4F59-ABA6-1B8E74E8992E}" destId="{6FA688F3-7BE0-47A5-9D9A-2BF1CE50A5E0}" srcOrd="0" destOrd="0" parTransId="{BB15A867-A46C-4432-BBC1-207758258E66}" sibTransId="{A5E2C582-D544-42ED-AA0D-6DA698A2A476}"/>
    <dgm:cxn modelId="{C53DA620-2E3A-49DB-A657-7A14D20270B8}" srcId="{B577AC53-D4A2-4F59-ABA6-1B8E74E8992E}" destId="{EBD706C2-DF62-4DCF-8E20-BEC25896DF32}" srcOrd="1" destOrd="0" parTransId="{C76A89EC-E72C-48EA-8991-F1F3FE9F514B}" sibTransId="{E4D66F69-5640-4B1F-861A-F4F87F2C4215}"/>
    <dgm:cxn modelId="{A3843089-EC68-4777-AFA3-90A6845A03A0}" srcId="{B577AC53-D4A2-4F59-ABA6-1B8E74E8992E}" destId="{94FAAD66-6941-4C16-94B7-6F71C9329402}" srcOrd="3" destOrd="0" parTransId="{DD6DB107-2E5E-4047-ADC8-082EBC104958}" sibTransId="{21A963E8-AB21-4A72-AA0B-50C23869A53D}"/>
    <dgm:cxn modelId="{E6D06CB7-10C6-4D47-B807-F6BE4D563627}" srcId="{B577AC53-D4A2-4F59-ABA6-1B8E74E8992E}" destId="{CBA2A03D-37E6-4B3C-A85B-7237EA137C7F}" srcOrd="2" destOrd="0" parTransId="{D32BAE2A-DB1F-4A43-96FB-D7DF5F070051}" sibTransId="{3AB23A50-C323-4EF0-ABA3-5ADDB19EAF2E}"/>
    <dgm:cxn modelId="{CA2F25E8-1234-41AE-A36D-A1800468088B}" type="presOf" srcId="{94FAAD66-6941-4C16-94B7-6F71C9329402}" destId="{14EAD552-F747-4EEB-9E3F-C1A9B02C49D6}" srcOrd="0" destOrd="0" presId="urn:microsoft.com/office/officeart/2005/8/layout/pyramid4"/>
    <dgm:cxn modelId="{1BF809C7-8DA9-4B73-B0A4-622480993F39}" type="presOf" srcId="{B577AC53-D4A2-4F59-ABA6-1B8E74E8992E}" destId="{E6967FFF-136D-46C7-8B52-70457FF46276}" srcOrd="0" destOrd="0" presId="urn:microsoft.com/office/officeart/2005/8/layout/pyramid4"/>
    <dgm:cxn modelId="{DD25ED12-8954-4740-A215-536D92617861}" type="presOf" srcId="{EBD706C2-DF62-4DCF-8E20-BEC25896DF32}" destId="{BF34076A-4FE7-4920-8C4E-B4687D174509}" srcOrd="0" destOrd="0" presId="urn:microsoft.com/office/officeart/2005/8/layout/pyramid4"/>
    <dgm:cxn modelId="{026076C5-6296-4646-8FEA-5B14EC08E8E5}" type="presOf" srcId="{CBA2A03D-37E6-4B3C-A85B-7237EA137C7F}" destId="{AA960AD8-00C7-4BF9-9955-869E39DD7E40}" srcOrd="0" destOrd="0" presId="urn:microsoft.com/office/officeart/2005/8/layout/pyramid4"/>
    <dgm:cxn modelId="{034665B9-E0F2-4BC4-AE7A-71EBDB9EB8DE}" type="presParOf" srcId="{E6967FFF-136D-46C7-8B52-70457FF46276}" destId="{9D287CAE-74E1-4FB6-8ACC-03F6E4F5B150}" srcOrd="0" destOrd="0" presId="urn:microsoft.com/office/officeart/2005/8/layout/pyramid4"/>
    <dgm:cxn modelId="{5ABB3D8C-8D8D-4D55-958B-2A6FB136B7C9}" type="presParOf" srcId="{E6967FFF-136D-46C7-8B52-70457FF46276}" destId="{BF34076A-4FE7-4920-8C4E-B4687D174509}" srcOrd="1" destOrd="0" presId="urn:microsoft.com/office/officeart/2005/8/layout/pyramid4"/>
    <dgm:cxn modelId="{E1BFC210-3818-4E18-8881-A56EE6599EB2}" type="presParOf" srcId="{E6967FFF-136D-46C7-8B52-70457FF46276}" destId="{AA960AD8-00C7-4BF9-9955-869E39DD7E40}" srcOrd="2" destOrd="0" presId="urn:microsoft.com/office/officeart/2005/8/layout/pyramid4"/>
    <dgm:cxn modelId="{DD05D634-9643-458C-9309-D1DA04AE1C58}" type="presParOf" srcId="{E6967FFF-136D-46C7-8B52-70457FF46276}" destId="{14EAD552-F747-4EEB-9E3F-C1A9B02C49D6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287CAE-74E1-4FB6-8ACC-03F6E4F5B150}">
      <dsp:nvSpPr>
        <dsp:cNvPr id="0" name=""/>
        <dsp:cNvSpPr/>
      </dsp:nvSpPr>
      <dsp:spPr>
        <a:xfrm>
          <a:off x="1258903" y="0"/>
          <a:ext cx="1714512" cy="1714512"/>
        </a:xfrm>
        <a:prstGeom prst="triangl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>
              <a:latin typeface="HG丸ｺﾞｼｯｸM-PRO" pitchFamily="50" charset="-128"/>
              <a:ea typeface="HG丸ｺﾞｼｯｸM-PRO" pitchFamily="50" charset="-128"/>
            </a:rPr>
            <a:t>法律</a:t>
          </a:r>
          <a:endParaRPr kumimoji="1" lang="ja-JP" altLang="en-US" sz="2000" b="1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1258903" y="0"/>
        <a:ext cx="1714512" cy="1714512"/>
      </dsp:txXfrm>
    </dsp:sp>
    <dsp:sp modelId="{BF34076A-4FE7-4920-8C4E-B4687D174509}">
      <dsp:nvSpPr>
        <dsp:cNvPr id="0" name=""/>
        <dsp:cNvSpPr/>
      </dsp:nvSpPr>
      <dsp:spPr>
        <a:xfrm>
          <a:off x="401647" y="1714512"/>
          <a:ext cx="1714512" cy="1714512"/>
        </a:xfrm>
        <a:prstGeom prst="triangle">
          <a:avLst/>
        </a:prstGeom>
        <a:gradFill rotWithShape="0">
          <a:gsLst>
            <a:gs pos="0">
              <a:schemeClr val="accent2">
                <a:shade val="80000"/>
                <a:hueOff val="9729"/>
                <a:satOff val="-6293"/>
                <a:lumOff val="10101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9729"/>
                <a:satOff val="-6293"/>
                <a:lumOff val="10101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9729"/>
                <a:satOff val="-6293"/>
                <a:lumOff val="101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>
              <a:latin typeface="HG丸ｺﾞｼｯｸM-PRO" pitchFamily="50" charset="-128"/>
              <a:ea typeface="HG丸ｺﾞｼｯｸM-PRO" pitchFamily="50" charset="-128"/>
            </a:rPr>
            <a:t>科学</a:t>
          </a:r>
          <a:endParaRPr kumimoji="1" lang="en-US" altLang="ja-JP" sz="2000" b="1" kern="1200" dirty="0" smtClean="0">
            <a:latin typeface="HG丸ｺﾞｼｯｸM-PRO" pitchFamily="50" charset="-128"/>
            <a:ea typeface="HG丸ｺﾞｼｯｸM-PRO" pitchFamily="50" charset="-128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>
              <a:latin typeface="HG丸ｺﾞｼｯｸM-PRO" pitchFamily="50" charset="-128"/>
              <a:ea typeface="HG丸ｺﾞｼｯｸM-PRO" pitchFamily="50" charset="-128"/>
            </a:rPr>
            <a:t>技術</a:t>
          </a:r>
          <a:endParaRPr kumimoji="1" lang="ja-JP" altLang="en-US" sz="2000" b="1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401647" y="1714512"/>
        <a:ext cx="1714512" cy="1714512"/>
      </dsp:txXfrm>
    </dsp:sp>
    <dsp:sp modelId="{AA960AD8-00C7-4BF9-9955-869E39DD7E40}">
      <dsp:nvSpPr>
        <dsp:cNvPr id="0" name=""/>
        <dsp:cNvSpPr/>
      </dsp:nvSpPr>
      <dsp:spPr>
        <a:xfrm rot="10800000">
          <a:off x="1258903" y="1714512"/>
          <a:ext cx="1714512" cy="1714512"/>
        </a:xfrm>
        <a:prstGeom prst="triangle">
          <a:avLst/>
        </a:prstGeom>
        <a:gradFill rotWithShape="0">
          <a:gsLst>
            <a:gs pos="0">
              <a:schemeClr val="accent2">
                <a:shade val="80000"/>
                <a:hueOff val="19457"/>
                <a:satOff val="-12587"/>
                <a:lumOff val="2020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19457"/>
                <a:satOff val="-12587"/>
                <a:lumOff val="2020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19457"/>
                <a:satOff val="-12587"/>
                <a:lumOff val="2020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b="1" kern="1200" dirty="0" smtClean="0">
              <a:latin typeface="HG丸ｺﾞｼｯｸM-PRO" pitchFamily="50" charset="-128"/>
              <a:ea typeface="HG丸ｺﾞｼｯｸM-PRO" pitchFamily="50" charset="-128"/>
            </a:rPr>
            <a:t>知的財産</a:t>
          </a:r>
          <a:endParaRPr kumimoji="1" lang="ja-JP" altLang="en-US" sz="1400" b="1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 rot="10800000">
        <a:off x="1258903" y="1714512"/>
        <a:ext cx="1714512" cy="1714512"/>
      </dsp:txXfrm>
    </dsp:sp>
    <dsp:sp modelId="{14EAD552-F747-4EEB-9E3F-C1A9B02C49D6}">
      <dsp:nvSpPr>
        <dsp:cNvPr id="0" name=""/>
        <dsp:cNvSpPr/>
      </dsp:nvSpPr>
      <dsp:spPr>
        <a:xfrm>
          <a:off x="2116159" y="1714512"/>
          <a:ext cx="1714512" cy="1714512"/>
        </a:xfrm>
        <a:prstGeom prst="triangle">
          <a:avLst/>
        </a:prstGeom>
        <a:gradFill rotWithShape="0">
          <a:gsLst>
            <a:gs pos="0">
              <a:schemeClr val="accent2">
                <a:shade val="80000"/>
                <a:hueOff val="29186"/>
                <a:satOff val="-18880"/>
                <a:lumOff val="3030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29186"/>
                <a:satOff val="-18880"/>
                <a:lumOff val="3030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29186"/>
                <a:satOff val="-18880"/>
                <a:lumOff val="3030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>
              <a:latin typeface="HG丸ｺﾞｼｯｸM-PRO" pitchFamily="50" charset="-128"/>
              <a:ea typeface="HG丸ｺﾞｼｯｸM-PRO" pitchFamily="50" charset="-128"/>
            </a:rPr>
            <a:t>経営</a:t>
          </a:r>
          <a:endParaRPr kumimoji="1" lang="en-US" altLang="ja-JP" sz="2000" b="1" kern="1200" dirty="0" smtClean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2116159" y="1714512"/>
        <a:ext cx="1714512" cy="17145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75B33-EF27-4FD2-B765-1BE69189FD30}" type="datetimeFigureOut">
              <a:rPr kumimoji="1" lang="ja-JP" altLang="en-US" smtClean="0"/>
              <a:pPr/>
              <a:t>2010/3/13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1D5AA-A15B-4E18-BFA7-1DA03986D49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1D5AA-A15B-4E18-BFA7-1DA03986D49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1D5AA-A15B-4E18-BFA7-1DA03986D49A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1D5AA-A15B-4E18-BFA7-1DA03986D49A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1D5AA-A15B-4E18-BFA7-1DA03986D49A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19F35-FD84-476B-863E-2792F7C0F75C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2C918-9E4F-43A8-BAFA-3A487877E177}" type="slidenum">
              <a:rPr lang="en-US" altLang="ja-JP" smtClean="0"/>
              <a:pPr/>
              <a:t>14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32D15-7A3E-4406-A602-ACA5FA33EE12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74B24A-0DAA-4390-BE33-455CF203EBEF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66193F-3FF9-43D6-9E66-6071CD333FE0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16DB01-3D7B-46AD-80C7-4A987AEFEF93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91431" tIns="45716" rIns="91431" bIns="45716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C08583-0DE3-455F-A746-134D0026F08F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EA7CE-993A-4B61-8ABC-4ECE647C19F9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4B5DEE-E01A-4CD6-8E36-A851CAEEF358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6505DB-277B-48F3-95A9-600546007BFF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979613" y="1412875"/>
            <a:ext cx="716438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880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916238" y="2924175"/>
            <a:ext cx="59690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pic>
        <p:nvPicPr>
          <p:cNvPr id="88082" name="Picture 18" descr="j04179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5580063" cy="4462463"/>
          </a:xfrm>
          <a:prstGeom prst="rect">
            <a:avLst/>
          </a:prstGeom>
          <a:noFill/>
        </p:spPr>
      </p:pic>
      <p:sp>
        <p:nvSpPr>
          <p:cNvPr id="88086" name="AutoShape 22"/>
          <p:cNvSpPr>
            <a:spLocks noChangeArrowheads="1"/>
          </p:cNvSpPr>
          <p:nvPr/>
        </p:nvSpPr>
        <p:spPr bwMode="auto">
          <a:xfrm>
            <a:off x="2230438" y="2565400"/>
            <a:ext cx="6913562" cy="730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9900">
                  <a:gamma/>
                  <a:tint val="54510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1BCEB-B720-46CC-A50B-B4D02A9D57A0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333375"/>
            <a:ext cx="2057400" cy="58007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19800" cy="58007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DCDDB-E2DA-4A81-A8FA-8D432275C273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F406C-F03C-4DFF-B32F-E4258007AA72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72D9E-5460-4891-B906-1230B06EEDF4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C45AA-708B-408B-A980-194BEC127AD7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78273-F958-4A09-B2FA-F475A683A20D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51DE0-E53F-4586-A350-E10E59F713B6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154F9-D13C-4CD3-B181-75769F4C896B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DA4F2-3E25-43B1-81B9-699F0DE493EC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F235F-C81C-42EC-98E9-CFAEA6B7BD5C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75" name="AutoShape 35"/>
          <p:cNvSpPr>
            <a:spLocks noChangeArrowheads="1"/>
          </p:cNvSpPr>
          <p:nvPr/>
        </p:nvSpPr>
        <p:spPr bwMode="auto">
          <a:xfrm>
            <a:off x="1116013" y="1484313"/>
            <a:ext cx="8027987" cy="730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9900">
                  <a:gamma/>
                  <a:tint val="54510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53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87054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folHlink"/>
                </a:solidFill>
                <a:latin typeface="Times New Roman" pitchFamily="18" charset="0"/>
              </a:defRPr>
            </a:lvl1pPr>
          </a:lstStyle>
          <a:p>
            <a:endParaRPr lang="ja-JP" altLang="en-US"/>
          </a:p>
        </p:txBody>
      </p:sp>
      <p:sp>
        <p:nvSpPr>
          <p:cNvPr id="8705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folHlink"/>
                </a:solidFill>
                <a:latin typeface="Times New Roman" pitchFamily="18" charset="0"/>
              </a:defRPr>
            </a:lvl1pPr>
          </a:lstStyle>
          <a:p>
            <a:endParaRPr lang="ja-JP" altLang="en-US"/>
          </a:p>
        </p:txBody>
      </p:sp>
      <p:sp>
        <p:nvSpPr>
          <p:cNvPr id="8705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folHlink"/>
                </a:solidFill>
                <a:latin typeface="Times New Roman" pitchFamily="18" charset="0"/>
              </a:defRPr>
            </a:lvl1pPr>
          </a:lstStyle>
          <a:p>
            <a:fld id="{3ADF85F6-507E-4715-8C95-9CEC96386B10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pic>
        <p:nvPicPr>
          <p:cNvPr id="87063" name="Picture 23" descr="MCj04376590000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24750" y="188913"/>
            <a:ext cx="1485900" cy="1655762"/>
          </a:xfrm>
          <a:prstGeom prst="rect">
            <a:avLst/>
          </a:prstGeom>
          <a:noFill/>
        </p:spPr>
      </p:pic>
      <p:sp>
        <p:nvSpPr>
          <p:cNvPr id="8705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333375"/>
            <a:ext cx="6480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u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BXC02771@nifty.co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785794"/>
            <a:ext cx="8286808" cy="1000132"/>
          </a:xfrm>
        </p:spPr>
        <p:txBody>
          <a:bodyPr/>
          <a:lstStyle/>
          <a:p>
            <a:pPr algn="l"/>
            <a:r>
              <a:rPr lang="ja-JP" altLang="en-US" sz="36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知的財産マネジメント研究会（</a:t>
            </a:r>
            <a:r>
              <a:rPr lang="en-US" altLang="ja-JP" sz="36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SMIPS)</a:t>
            </a:r>
            <a:endParaRPr lang="ja-JP" altLang="ja-JP" sz="3600" b="1" dirty="0">
              <a:solidFill>
                <a:srgbClr val="008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14612" y="2643182"/>
            <a:ext cx="5969000" cy="1752600"/>
          </a:xfrm>
        </p:spPr>
        <p:txBody>
          <a:bodyPr/>
          <a:lstStyle/>
          <a:p>
            <a:r>
              <a:rPr lang="ja-JP" altLang="en-US" sz="44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知財キャリア分科会</a:t>
            </a:r>
            <a:endParaRPr lang="en-US" altLang="ja-JP" sz="44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44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活動報告</a:t>
            </a:r>
            <a:r>
              <a:rPr lang="en-US" altLang="ja-JP" sz="44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2009</a:t>
            </a:r>
            <a:endParaRPr lang="ja-JP" altLang="ja-JP" sz="4400" b="1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714612" y="4500570"/>
            <a:ext cx="5969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1" lang="en-US" altLang="ja-JP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2010</a:t>
            </a:r>
            <a:r>
              <a:rPr kumimoji="1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年</a:t>
            </a:r>
            <a:r>
              <a:rPr kumimoji="1" lang="en-US" altLang="ja-JP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3</a:t>
            </a:r>
            <a:r>
              <a:rPr kumimoji="1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月</a:t>
            </a:r>
            <a:r>
              <a:rPr kumimoji="1" lang="en-US" altLang="ja-JP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13</a:t>
            </a:r>
            <a:r>
              <a:rPr kumimoji="1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日</a:t>
            </a:r>
            <a:endParaRPr kumimoji="1" lang="en-US" altLang="ja-JP" sz="28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lang="ja-JP" altLang="en-US" sz="2800" b="1" kern="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オーガナイザー</a:t>
            </a:r>
            <a:endParaRPr lang="en-US" altLang="ja-JP" sz="2800" b="1" kern="0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1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上條由紀子・楠浦崇央</a:t>
            </a:r>
            <a:endParaRPr kumimoji="1" lang="ja-JP" altLang="ja-JP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33375"/>
            <a:ext cx="7429551" cy="1143000"/>
          </a:xfrm>
        </p:spPr>
        <p:txBody>
          <a:bodyPr/>
          <a:lstStyle/>
          <a:p>
            <a:r>
              <a:rPr lang="ja-JP" altLang="en-US" sz="36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知財キャリア分科会</a:t>
            </a:r>
            <a:r>
              <a:rPr lang="en-US" altLang="ja-JP" sz="36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en-US" altLang="ja-JP" sz="36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</a:br>
            <a:r>
              <a:rPr lang="en-US" altLang="ja-JP" sz="36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2009</a:t>
            </a:r>
            <a:r>
              <a:rPr lang="ja-JP" altLang="en-US" sz="36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年度の活動①</a:t>
            </a:r>
            <a:endParaRPr lang="ja-JP" altLang="ja-JP" sz="3600" b="1" dirty="0">
              <a:solidFill>
                <a:srgbClr val="008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857364"/>
            <a:ext cx="8229600" cy="4533900"/>
          </a:xfrm>
        </p:spPr>
        <p:txBody>
          <a:bodyPr/>
          <a:lstStyle/>
          <a:p>
            <a:r>
              <a:rPr lang="ja-JP" altLang="en-US" sz="24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第１回（２００９年４月１８日）産学連携分科会と共催</a:t>
            </a:r>
          </a:p>
          <a:p>
            <a:pPr lvl="1"/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ゲスト：鈴木睦昭氏</a:t>
            </a:r>
            <a:r>
              <a:rPr lang="en-US" altLang="ja-JP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〔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大学共同利用機関　情報・システム研究機構　国立遺伝学研究所　知的財産室長</a:t>
            </a:r>
            <a:r>
              <a:rPr lang="en-US" altLang="ja-JP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〕</a:t>
            </a:r>
          </a:p>
          <a:p>
            <a:pPr lvl="1"/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講演テーマ：「産学連携俯瞰－みんなで考えよう産学連携－」</a:t>
            </a:r>
          </a:p>
          <a:p>
            <a:pPr lvl="1"/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ゲスト：藤原善丞氏</a:t>
            </a:r>
          </a:p>
          <a:p>
            <a:pPr lvl="1"/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講演テーマ：「</a:t>
            </a:r>
            <a:r>
              <a:rPr lang="en-US" altLang="ja-JP" sz="2000" b="1" dirty="0" err="1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Smips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産学連携分科会での気づきから、知財活用</a:t>
            </a:r>
            <a:r>
              <a:rPr lang="en-US" altLang="ja-JP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科学技術商業化マネジメント</a:t>
            </a:r>
            <a:r>
              <a:rPr lang="en-US" altLang="ja-JP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) 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人材へのキャリアチェンジ！」</a:t>
            </a:r>
          </a:p>
          <a:p>
            <a:r>
              <a:rPr lang="ja-JP" altLang="en-US" sz="24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第２回（２００９年６月２７日）</a:t>
            </a:r>
          </a:p>
          <a:p>
            <a:pPr lvl="1"/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ゲスト：藤原善丞氏</a:t>
            </a:r>
          </a:p>
          <a:p>
            <a:pPr lvl="1"/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講演テーマ：「科学技術＆知財商業化プロセスマネジメント方法論と</a:t>
            </a:r>
            <a:r>
              <a:rPr lang="en-US" altLang="ja-JP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Global Commercialization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」</a:t>
            </a:r>
          </a:p>
          <a:p>
            <a:endParaRPr lang="ja-JP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33375"/>
            <a:ext cx="7429551" cy="1143000"/>
          </a:xfrm>
        </p:spPr>
        <p:txBody>
          <a:bodyPr/>
          <a:lstStyle/>
          <a:p>
            <a:r>
              <a:rPr lang="ja-JP" altLang="en-US" sz="36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知財キャリア分科会</a:t>
            </a:r>
            <a:r>
              <a:rPr lang="en-US" altLang="ja-JP" sz="36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en-US" altLang="ja-JP" sz="36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</a:br>
            <a:r>
              <a:rPr lang="en-US" altLang="ja-JP" sz="36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2009</a:t>
            </a:r>
            <a:r>
              <a:rPr lang="ja-JP" altLang="en-US" sz="36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年度の活動②</a:t>
            </a:r>
            <a:endParaRPr lang="ja-JP" altLang="ja-JP" sz="3600" b="1" dirty="0">
              <a:solidFill>
                <a:srgbClr val="008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643050"/>
            <a:ext cx="8286808" cy="5000636"/>
          </a:xfrm>
        </p:spPr>
        <p:txBody>
          <a:bodyPr/>
          <a:lstStyle/>
          <a:p>
            <a:r>
              <a:rPr lang="ja-JP" altLang="en-US" sz="24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第３回（２００９年７月１８日）</a:t>
            </a:r>
          </a:p>
          <a:p>
            <a:pPr lvl="1"/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ゲスト：楠浦崇央氏</a:t>
            </a:r>
            <a:r>
              <a:rPr lang="en-US" altLang="ja-JP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〔Techno Producer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株式会社　取締役</a:t>
            </a:r>
            <a:r>
              <a:rPr lang="en-US" altLang="ja-JP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〕</a:t>
            </a:r>
          </a:p>
          <a:p>
            <a:pPr lvl="1"/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講演テーマ：「会社紹介と自己紹介／開発</a:t>
            </a:r>
            <a:r>
              <a:rPr lang="en-US" altLang="ja-JP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/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事業と知財／これからの企業～会社とは何か／</a:t>
            </a:r>
            <a:r>
              <a:rPr lang="en-US" altLang="ja-JP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Idea</a:t>
            </a:r>
            <a:r>
              <a:rPr lang="ja-JP" altLang="en-US" sz="2000" b="1" dirty="0" err="1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、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発明、創造性教育」</a:t>
            </a:r>
          </a:p>
          <a:p>
            <a:r>
              <a:rPr lang="ja-JP" altLang="en-US" sz="24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第４回（２００９年１０月１７日）</a:t>
            </a:r>
          </a:p>
          <a:p>
            <a:pPr lvl="1"/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ゲスト：奥田律次氏</a:t>
            </a:r>
            <a:r>
              <a:rPr lang="en-US" altLang="ja-JP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〔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奥田国際特許事務所代表・弁理士</a:t>
            </a:r>
            <a:r>
              <a:rPr lang="en-US" altLang="ja-JP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〕</a:t>
            </a:r>
          </a:p>
          <a:p>
            <a:pPr lvl="1"/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講演テーマ：「奥田さんご自身の知財キャリアご紹介／特許ファシリテーター</a:t>
            </a:r>
            <a:r>
              <a:rPr lang="en-US" altLang="ja-JP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®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について等」</a:t>
            </a:r>
            <a:r>
              <a:rPr lang="en-US" altLang="ja-JP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	</a:t>
            </a:r>
          </a:p>
          <a:p>
            <a:r>
              <a:rPr lang="ja-JP" altLang="en-US" sz="24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第５回（２００９年１１月２１日）</a:t>
            </a:r>
          </a:p>
          <a:p>
            <a:pPr lvl="1"/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ゲスト：安河内正文氏</a:t>
            </a:r>
            <a:r>
              <a:rPr lang="en-US" altLang="ja-JP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〔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株式会社ビスメド代表取締役／バイオインフォビジョン株式会社代表取締役／埼玉医科大学客員講師・知財戦略研究推進部門副部門長</a:t>
            </a:r>
            <a:r>
              <a:rPr lang="en-US" altLang="ja-JP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〕</a:t>
            </a:r>
          </a:p>
          <a:p>
            <a:pPr lvl="1"/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講演テーマ：「第</a:t>
            </a:r>
            <a:r>
              <a:rPr lang="en-US" altLang="ja-JP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4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コーナーからの知財キャリア　－知財を軸に広がる業務－」</a:t>
            </a:r>
          </a:p>
          <a:p>
            <a:endParaRPr lang="en-US" altLang="ja-JP" sz="24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lvl="1"/>
            <a:endParaRPr lang="en-US" altLang="ja-JP" sz="20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lvl="1"/>
            <a:endParaRPr lang="ja-JP" altLang="en-US" sz="20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ja-JP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33375"/>
            <a:ext cx="7429551" cy="1143000"/>
          </a:xfrm>
        </p:spPr>
        <p:txBody>
          <a:bodyPr/>
          <a:lstStyle/>
          <a:p>
            <a:r>
              <a:rPr lang="ja-JP" altLang="en-US" sz="36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知財キャリア分科会</a:t>
            </a:r>
            <a:r>
              <a:rPr lang="en-US" altLang="ja-JP" sz="36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en-US" altLang="ja-JP" sz="36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</a:br>
            <a:r>
              <a:rPr lang="en-US" altLang="ja-JP" sz="36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2009</a:t>
            </a:r>
            <a:r>
              <a:rPr lang="ja-JP" altLang="en-US" sz="36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年度の活動③</a:t>
            </a:r>
            <a:endParaRPr lang="ja-JP" altLang="ja-JP" sz="3600" b="1" dirty="0">
              <a:solidFill>
                <a:srgbClr val="008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714488"/>
            <a:ext cx="8143932" cy="5000636"/>
          </a:xfrm>
        </p:spPr>
        <p:txBody>
          <a:bodyPr/>
          <a:lstStyle/>
          <a:p>
            <a:r>
              <a:rPr lang="ja-JP" altLang="en-US" sz="24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第６回（２００９年１２月１２日）</a:t>
            </a:r>
          </a:p>
          <a:p>
            <a:pPr lvl="1"/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ゲスト：藤飯章弘 氏</a:t>
            </a:r>
            <a:r>
              <a:rPr lang="en-US" altLang="ja-JP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〔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ひいらぎ特許事務所　所長・弁理士</a:t>
            </a:r>
            <a:r>
              <a:rPr lang="en-US" altLang="ja-JP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〕 </a:t>
            </a:r>
          </a:p>
          <a:p>
            <a:pPr lvl="1"/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講演テーマ：「私の後向き・前向き知財キャリア」</a:t>
            </a:r>
          </a:p>
          <a:p>
            <a:r>
              <a:rPr lang="ja-JP" altLang="en-US" sz="24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第７回（２０１０年１月１６日）</a:t>
            </a:r>
          </a:p>
          <a:p>
            <a:pPr lvl="1"/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ゲスト：永井　歩氏</a:t>
            </a:r>
            <a:r>
              <a:rPr lang="en-US" altLang="ja-JP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〔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株式会社パテントビューロ　代表取締役社長</a:t>
            </a:r>
            <a:r>
              <a:rPr lang="en-US" altLang="ja-JP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〕</a:t>
            </a:r>
          </a:p>
          <a:p>
            <a:pPr lvl="1"/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講演テーマ：「知財業界のＳＷＯＴ～マーケティング基づいた知財キャリア～」</a:t>
            </a:r>
          </a:p>
          <a:p>
            <a:r>
              <a:rPr lang="ja-JP" altLang="en-US" sz="24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第８回（２０１０年２月１３日）</a:t>
            </a:r>
          </a:p>
          <a:p>
            <a:pPr lvl="1"/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ゲスト：森脇正志氏</a:t>
            </a:r>
            <a:r>
              <a:rPr lang="en-US" altLang="ja-JP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〔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森脇特許事務所　所長　弁理士</a:t>
            </a:r>
            <a:r>
              <a:rPr lang="en-US" altLang="ja-JP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〕</a:t>
            </a:r>
          </a:p>
          <a:p>
            <a:pPr lvl="1"/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講演テーマ：「知財キャリアの魅力」</a:t>
            </a:r>
            <a:endParaRPr lang="en-US" altLang="ja-JP" sz="20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4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第９回（２０１０年３月１３日）</a:t>
            </a:r>
            <a:endParaRPr lang="en-US" altLang="ja-JP" sz="2400" b="1" dirty="0" smtClean="0">
              <a:solidFill>
                <a:srgbClr val="008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lvl="1"/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全体報告／フリーディスカッション</a:t>
            </a:r>
          </a:p>
          <a:p>
            <a:endParaRPr lang="en-US" altLang="ja-JP" sz="24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lvl="1"/>
            <a:endParaRPr lang="en-US" altLang="ja-JP" sz="20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lvl="1"/>
            <a:endParaRPr lang="ja-JP" altLang="en-US" sz="20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ja-JP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F0037-D4C8-44E2-925E-2FF1121DD2CB}" type="datetime1">
              <a:rPr lang="ja-JP" altLang="en-US"/>
              <a:pPr/>
              <a:t>2010/3/13</a:t>
            </a:fld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91C00-DEE6-4F8C-A8EC-268525D831B9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1" y="1785926"/>
            <a:ext cx="8072494" cy="4429156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l"/>
            </a:pPr>
            <a:r>
              <a:rPr lang="ja-JP" altLang="en-US" sz="24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２０１０年度</a:t>
            </a:r>
            <a:r>
              <a:rPr lang="ja-JP" altLang="en-US" sz="24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も引き続き活動予定です。</a:t>
            </a:r>
          </a:p>
          <a:p>
            <a:pPr>
              <a:lnSpc>
                <a:spcPct val="90000"/>
              </a:lnSpc>
              <a:buFont typeface="Wingdings" pitchFamily="2" charset="2"/>
              <a:buChar char="l"/>
            </a:pPr>
            <a:r>
              <a:rPr lang="ja-JP" altLang="en-US" sz="24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開催予定は、４月、５月、１０月、１１月、２月、３月の全６回予定。（６，７，１２，１月は未定）</a:t>
            </a:r>
            <a:endParaRPr lang="en-US" altLang="ja-JP" sz="24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Char char="l"/>
            </a:pPr>
            <a:r>
              <a:rPr lang="ja-JP" altLang="en-US" sz="24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ご講演形式だけでなく、パネルディスカッション形式など、複数のゲストをお呼びしての討論会</a:t>
            </a:r>
            <a:r>
              <a:rPr lang="ja-JP" altLang="en-US" sz="24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など、さらに充実した内容を目指します</a:t>
            </a:r>
            <a:r>
              <a:rPr lang="ja-JP" altLang="en-US" sz="24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。</a:t>
            </a:r>
            <a:endParaRPr lang="en-US" altLang="ja-JP" sz="24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Char char="l"/>
            </a:pPr>
            <a:r>
              <a:rPr lang="ja-JP" altLang="en-US" sz="24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番外編のプロジェクトを計画しています！そちらのイベントにも是非、ご協力、ご参加頂きたくよろしくお願い致します♪</a:t>
            </a:r>
            <a:endParaRPr lang="en-US" altLang="ja-JP" sz="24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Char char="l"/>
            </a:pPr>
            <a:r>
              <a:rPr lang="ja-JP" altLang="en-US" sz="24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番外編第一弾⇒</a:t>
            </a:r>
            <a:r>
              <a:rPr lang="ja-JP" altLang="en-US" sz="2400" b="1" dirty="0" smtClean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「</a:t>
            </a:r>
            <a:r>
              <a:rPr lang="en-US" altLang="ja-JP" sz="2400" b="1" dirty="0" smtClean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Career Hacks! Project</a:t>
            </a:r>
            <a:r>
              <a:rPr lang="ja-JP" altLang="en-US" sz="2400" b="1" dirty="0" smtClean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」</a:t>
            </a:r>
            <a:r>
              <a:rPr lang="ja-JP" altLang="en-US" sz="24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を４月と５月に開催する予定です！</a:t>
            </a:r>
            <a:endParaRPr lang="en-US" altLang="ja-JP" sz="24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90000"/>
              </a:lnSpc>
              <a:buNone/>
            </a:pPr>
            <a:endParaRPr lang="ja-JP" altLang="en-US" sz="2800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90000"/>
              </a:lnSpc>
              <a:buNone/>
            </a:pPr>
            <a:endParaRPr lang="ja-JP" altLang="en-US" sz="2800" b="1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71472" y="333375"/>
            <a:ext cx="74295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j-cs"/>
              </a:rPr>
              <a:t>来年度の知財キャリア分科会</a:t>
            </a:r>
            <a:r>
              <a:rPr kumimoji="1" lang="en-US" altLang="ja-JP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j-cs"/>
              </a:rPr>
              <a:t/>
            </a:r>
            <a:br>
              <a:rPr kumimoji="1" lang="en-US" altLang="ja-JP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j-cs"/>
              </a:rPr>
            </a:br>
            <a:r>
              <a:rPr kumimoji="1" lang="ja-JP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j-cs"/>
              </a:rPr>
              <a:t>の活動予定</a:t>
            </a:r>
            <a:endParaRPr kumimoji="1" lang="ja-JP" altLang="ja-JP" sz="3600" b="1" i="0" u="none" strike="noStrike" kern="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F217-55E4-48B1-9C21-B129385843B6}" type="datetime1">
              <a:rPr lang="ja-JP" altLang="en-US"/>
              <a:pPr/>
              <a:t>2010/3/13</a:t>
            </a:fld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21CE-4287-4D96-B231-BBD4A24339D4}" type="slidenum">
              <a:rPr lang="en-US" altLang="ja-JP"/>
              <a:pPr/>
              <a:t>14</a:t>
            </a:fld>
            <a:endParaRPr lang="en-US" altLang="ja-JP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500042"/>
            <a:ext cx="6480175" cy="1143000"/>
          </a:xfrm>
        </p:spPr>
        <p:txBody>
          <a:bodyPr/>
          <a:lstStyle/>
          <a:p>
            <a:r>
              <a:rPr lang="en-US" altLang="ja-JP" sz="3600" b="1" dirty="0" err="1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Smips</a:t>
            </a:r>
            <a:r>
              <a:rPr lang="ja-JP" altLang="en-US" sz="36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知</a:t>
            </a:r>
            <a:r>
              <a:rPr lang="ja-JP" altLang="en-US" sz="3600" b="1" dirty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財キャリア分科会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38" y="1928802"/>
            <a:ext cx="7388250" cy="4227531"/>
          </a:xfrm>
        </p:spPr>
        <p:txBody>
          <a:bodyPr/>
          <a:lstStyle/>
          <a:p>
            <a:r>
              <a:rPr lang="en-US" altLang="ja-JP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2010</a:t>
            </a:r>
            <a:r>
              <a:rPr lang="ja-JP" altLang="en-US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年度も</a:t>
            </a:r>
            <a:r>
              <a:rPr lang="ja-JP" altLang="en-US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知財キャリア分科会</a:t>
            </a:r>
            <a:r>
              <a:rPr lang="ja-JP" altLang="en-US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をどうぞ</a:t>
            </a:r>
            <a:r>
              <a:rPr lang="ja-JP" altLang="en-US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よろしくお願い</a:t>
            </a:r>
            <a:r>
              <a:rPr lang="ja-JP" altLang="en-US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いたします。オーガナイザー一同、皆様のご参加をお待ちしております！</a:t>
            </a:r>
            <a:endParaRPr lang="en-US" altLang="ja-JP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ご意見・アドバイス等は、   </a:t>
            </a:r>
            <a:endParaRPr lang="en-US" altLang="ja-JP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en-US" altLang="ja-JP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  <a:hlinkClick r:id="rId3"/>
              </a:rPr>
              <a:t>BXC02771@nifty.com</a:t>
            </a:r>
            <a:endParaRPr lang="en-US" altLang="ja-JP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b="1" dirty="0" err="1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まで</a:t>
            </a:r>
            <a:r>
              <a:rPr lang="ja-JP" altLang="en-US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お願いいたします。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7143800" cy="1143000"/>
          </a:xfrm>
        </p:spPr>
        <p:txBody>
          <a:bodyPr/>
          <a:lstStyle/>
          <a:p>
            <a:r>
              <a:rPr lang="en-US" altLang="ja-JP" sz="4000" b="1" dirty="0" err="1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Smips</a:t>
            </a:r>
            <a:r>
              <a:rPr lang="en-US" altLang="ja-JP" sz="40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4000" b="1" dirty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知</a:t>
            </a:r>
            <a:r>
              <a:rPr lang="ja-JP" altLang="en-US" sz="40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財キャリア分科会</a:t>
            </a:r>
            <a:endParaRPr lang="ja-JP" altLang="en-US" sz="4000" b="1" dirty="0">
              <a:solidFill>
                <a:srgbClr val="008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785926"/>
            <a:ext cx="8229600" cy="507207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Ｓｍｉｐｓ</a:t>
            </a:r>
            <a:r>
              <a:rPr lang="en-US" altLang="ja-JP" sz="28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28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知的財産マネジメント研究会）内の分科会</a:t>
            </a:r>
            <a:r>
              <a:rPr lang="ja-JP" altLang="en-US" sz="28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として、</a:t>
            </a:r>
            <a:r>
              <a:rPr lang="en-US" altLang="ja-JP" sz="28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2004</a:t>
            </a:r>
            <a:r>
              <a:rPr lang="ja-JP" altLang="en-US" sz="28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年度</a:t>
            </a:r>
            <a:r>
              <a:rPr lang="ja-JP" altLang="en-US" sz="28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より６年間継続開催。毎回</a:t>
            </a:r>
            <a:r>
              <a:rPr lang="ja-JP" altLang="en-US" sz="28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、知的</a:t>
            </a:r>
            <a:r>
              <a:rPr lang="ja-JP" altLang="en-US" sz="28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財産・産学連携・起業などの分野で活躍されている方の講演と参加者</a:t>
            </a:r>
            <a:r>
              <a:rPr lang="ja-JP" altLang="en-US" sz="28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を交えたディスカッションを行っている</a:t>
            </a:r>
            <a:r>
              <a:rPr lang="ja-JP" altLang="en-US" sz="28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。</a:t>
            </a:r>
            <a:endParaRPr lang="en-US" altLang="ja-JP" sz="28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28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前身</a:t>
            </a:r>
            <a:r>
              <a:rPr lang="ja-JP" altLang="en-US" sz="28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は知財エデュケーター</a:t>
            </a:r>
            <a:r>
              <a:rPr lang="ja-JP" altLang="en-US" sz="28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分科会。</a:t>
            </a:r>
            <a:endParaRPr lang="ja-JP" altLang="en-US" sz="2800" b="1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28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理工系大学院生、大学生や、第二新卒の社会人、転職希望の社会人などで、知的財産分野へのキャリアパスを検討するための分科会として、２００４年～</a:t>
            </a:r>
            <a:r>
              <a:rPr lang="ja-JP" altLang="en-US" sz="28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２００９年度</a:t>
            </a:r>
            <a:r>
              <a:rPr lang="ja-JP" altLang="en-US" sz="28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まで毎年開催</a:t>
            </a:r>
            <a:r>
              <a:rPr lang="ja-JP" altLang="en-US" sz="28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。</a:t>
            </a:r>
            <a:endParaRPr lang="en-US" altLang="ja-JP" sz="28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28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これまでのご講演者数は</a:t>
            </a:r>
            <a:r>
              <a:rPr lang="en-US" altLang="ja-JP" sz="28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40</a:t>
            </a:r>
            <a:r>
              <a:rPr lang="ja-JP" altLang="en-US" sz="28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名ほど。</a:t>
            </a:r>
            <a:endParaRPr lang="ja-JP" altLang="en-US" sz="2800" b="1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357166"/>
            <a:ext cx="7358114" cy="928694"/>
          </a:xfrm>
        </p:spPr>
        <p:txBody>
          <a:bodyPr/>
          <a:lstStyle/>
          <a:p>
            <a:r>
              <a:rPr lang="ja-JP" altLang="en-US" sz="40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知財キャリア分科会の活動①</a:t>
            </a:r>
            <a:endParaRPr lang="ja-JP" altLang="en-US" sz="4000" b="1" dirty="0">
              <a:solidFill>
                <a:srgbClr val="008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6" y="1714488"/>
            <a:ext cx="7786742" cy="492922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800" b="1" dirty="0" smtClean="0">
                <a:solidFill>
                  <a:srgbClr val="00008E"/>
                </a:solidFill>
                <a:latin typeface="HG丸ｺﾞｼｯｸM-PRO" pitchFamily="50" charset="-128"/>
                <a:ea typeface="HG丸ｺﾞｼｯｸM-PRO" pitchFamily="50" charset="-128"/>
              </a:rPr>
              <a:t>「知財立国」を背景とした２００３年以降の</a:t>
            </a:r>
            <a:endParaRPr lang="en-US" altLang="ja-JP" sz="2800" b="1" dirty="0" smtClean="0">
              <a:solidFill>
                <a:srgbClr val="00008E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800" b="1" dirty="0" smtClean="0">
                <a:solidFill>
                  <a:srgbClr val="00008E"/>
                </a:solidFill>
                <a:latin typeface="HG丸ｺﾞｼｯｸM-PRO" pitchFamily="50" charset="-128"/>
                <a:ea typeface="HG丸ｺﾞｼｯｸM-PRO" pitchFamily="50" charset="-128"/>
              </a:rPr>
              <a:t>知的財産人材ニーズの高まり</a:t>
            </a:r>
            <a:endParaRPr lang="en-US" altLang="ja-JP" sz="2800" b="1" dirty="0" smtClean="0">
              <a:solidFill>
                <a:srgbClr val="00008E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ja-JP" sz="2800" b="1" dirty="0" smtClean="0">
              <a:solidFill>
                <a:srgbClr val="00008E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8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「知財の</a:t>
            </a:r>
            <a:r>
              <a:rPr lang="ja-JP" altLang="en-US" sz="2800" b="1" dirty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知識を習得し、</a:t>
            </a:r>
            <a:r>
              <a:rPr lang="ja-JP" altLang="en-US" sz="28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知財関連分野でキャリアを積みたい」</a:t>
            </a:r>
            <a:endParaRPr lang="en-US" altLang="ja-JP" sz="2800" b="1" dirty="0" smtClean="0">
              <a:solidFill>
                <a:srgbClr val="008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8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「自分の持つコアスキル</a:t>
            </a:r>
            <a:r>
              <a:rPr lang="ja-JP" altLang="en-US" sz="2800" b="1" dirty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に</a:t>
            </a:r>
            <a:r>
              <a:rPr lang="ja-JP" altLang="en-US" sz="28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知財の知識</a:t>
            </a:r>
            <a:r>
              <a:rPr lang="ja-JP" altLang="en-US" sz="2800" b="1" dirty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を</a:t>
            </a:r>
            <a:r>
              <a:rPr lang="ja-JP" altLang="en-US" sz="28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加えてキャリアアップしたい」</a:t>
            </a:r>
            <a:endParaRPr lang="en-US" altLang="ja-JP" sz="2800" b="1" dirty="0" smtClean="0">
              <a:solidFill>
                <a:srgbClr val="008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90000"/>
              </a:lnSpc>
              <a:buNone/>
            </a:pPr>
            <a:r>
              <a:rPr lang="ja-JP" altLang="en-US" sz="28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と考える大学生・大学院生・ポスドクや若手社</a:t>
            </a:r>
            <a:endParaRPr lang="en-US" altLang="ja-JP" sz="28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90000"/>
              </a:lnSpc>
              <a:buNone/>
            </a:pPr>
            <a:r>
              <a:rPr lang="ja-JP" altLang="en-US" sz="28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会人が増えてきた。また、知財業界や知財に関</a:t>
            </a:r>
            <a:endParaRPr lang="en-US" altLang="ja-JP" sz="28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90000"/>
              </a:lnSpc>
              <a:buNone/>
            </a:pPr>
            <a:r>
              <a:rPr lang="ja-JP" altLang="en-US" sz="28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連した仕事への関心も高まってきた。</a:t>
            </a:r>
            <a:endParaRPr lang="en-US" altLang="ja-JP" sz="28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ja-JP" altLang="en-US" sz="2800" dirty="0">
              <a:solidFill>
                <a:srgbClr val="008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4572000" y="2714620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type="title"/>
          </p:nvPr>
        </p:nvSpPr>
        <p:spPr>
          <a:xfrm>
            <a:off x="428596" y="642918"/>
            <a:ext cx="7129462" cy="504825"/>
          </a:xfrm>
        </p:spPr>
        <p:txBody>
          <a:bodyPr/>
          <a:lstStyle/>
          <a:p>
            <a:r>
              <a:rPr lang="ja-JP" altLang="en-US" sz="4000" b="1" dirty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知財キャリア分科会の</a:t>
            </a:r>
            <a:r>
              <a:rPr lang="ja-JP" altLang="en-US" sz="40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活動②</a:t>
            </a:r>
            <a:endParaRPr lang="ja-JP" altLang="en-US" sz="4000" b="1" dirty="0">
              <a:solidFill>
                <a:srgbClr val="008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85786" y="1643050"/>
            <a:ext cx="7572428" cy="507209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分科会で知財キャリアに関連する様々な問いに対応すべく</a:t>
            </a:r>
            <a:r>
              <a:rPr lang="en-US" altLang="ja-JP" sz="28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…</a:t>
            </a:r>
            <a:endParaRPr lang="ja-JP" altLang="en-US" sz="2800" b="1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90000"/>
              </a:lnSpc>
            </a:pPr>
            <a:endParaRPr lang="ja-JP" altLang="en-US" sz="2800" b="1" i="1" dirty="0">
              <a:solidFill>
                <a:srgbClr val="00008E"/>
              </a:solidFill>
            </a:endParaRPr>
          </a:p>
          <a:p>
            <a:pPr>
              <a:lnSpc>
                <a:spcPct val="90000"/>
              </a:lnSpc>
            </a:pPr>
            <a:endParaRPr lang="ja-JP" altLang="en-US" sz="2800" b="1" i="1" dirty="0">
              <a:solidFill>
                <a:srgbClr val="00008E"/>
              </a:solidFill>
            </a:endParaRPr>
          </a:p>
          <a:p>
            <a:pPr>
              <a:lnSpc>
                <a:spcPct val="90000"/>
              </a:lnSpc>
            </a:pPr>
            <a:endParaRPr lang="ja-JP" altLang="en-US" sz="2800" b="1" i="1" dirty="0">
              <a:solidFill>
                <a:srgbClr val="00008E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ja-JP" altLang="en-US" sz="24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知的財産・産学連携・起業などの分野で活躍されて</a:t>
            </a:r>
            <a:endParaRPr lang="en-US" altLang="ja-JP" sz="24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90000"/>
              </a:lnSpc>
              <a:buNone/>
            </a:pPr>
            <a:r>
              <a:rPr lang="ja-JP" altLang="en-US" sz="24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いる方々をゲストとして迎え、ご自身のキャリアを</a:t>
            </a:r>
            <a:endParaRPr lang="en-US" altLang="ja-JP" sz="24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90000"/>
              </a:lnSpc>
              <a:buNone/>
            </a:pPr>
            <a:r>
              <a:rPr lang="ja-JP" altLang="en-US" sz="24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ご紹介頂きながら、</a:t>
            </a:r>
            <a:r>
              <a:rPr lang="ja-JP" altLang="en-US" sz="2400" b="1" dirty="0" smtClean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知財キャリア</a:t>
            </a:r>
            <a:r>
              <a:rPr lang="ja-JP" altLang="en-US" sz="2400" b="1" dirty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に対する</a:t>
            </a:r>
            <a:r>
              <a:rPr lang="ja-JP" altLang="en-US" sz="2400" b="1" dirty="0" smtClean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考え方</a:t>
            </a:r>
            <a:r>
              <a:rPr lang="ja-JP" altLang="en-US" sz="24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、</a:t>
            </a:r>
            <a:endParaRPr lang="en-US" altLang="ja-JP" sz="24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90000"/>
              </a:lnSpc>
              <a:buNone/>
            </a:pPr>
            <a:r>
              <a:rPr lang="ja-JP" altLang="en-US" sz="2400" b="1" dirty="0" smtClean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今後のビジョン</a:t>
            </a:r>
            <a:r>
              <a:rPr lang="ja-JP" altLang="en-US" sz="24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等についてご講演いただく。</a:t>
            </a:r>
            <a:endParaRPr lang="en-US" altLang="ja-JP" sz="24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90000"/>
              </a:lnSpc>
              <a:buNone/>
            </a:pPr>
            <a:r>
              <a:rPr lang="ja-JP" altLang="en-US" sz="24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ご講演者とのディスカッションを通じて、参加者に</a:t>
            </a:r>
            <a:r>
              <a:rPr lang="ja-JP" altLang="en-US" sz="2400" b="1" dirty="0" smtClean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自</a:t>
            </a:r>
            <a:endParaRPr lang="en-US" altLang="ja-JP" sz="2400" b="1" dirty="0" smtClean="0">
              <a:solidFill>
                <a:srgbClr val="C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90000"/>
              </a:lnSpc>
              <a:buNone/>
            </a:pPr>
            <a:r>
              <a:rPr lang="ja-JP" altLang="en-US" sz="2400" b="1" dirty="0" smtClean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分自身のキャリア構築のためのヒントや気づき</a:t>
            </a:r>
            <a:r>
              <a:rPr lang="ja-JP" altLang="en-US" sz="24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を得て</a:t>
            </a:r>
            <a:endParaRPr lang="en-US" altLang="ja-JP" sz="24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90000"/>
              </a:lnSpc>
              <a:buNone/>
            </a:pPr>
            <a:r>
              <a:rPr lang="ja-JP" altLang="en-US" sz="24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頂くのが、本分科会のねらい。</a:t>
            </a:r>
            <a:endParaRPr lang="ja-JP" altLang="en-US" sz="2400" b="1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571472" y="2500306"/>
            <a:ext cx="8032778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ja-JP" altLang="en-US" sz="20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知的</a:t>
            </a:r>
            <a:r>
              <a:rPr lang="ja-JP" altLang="en-US" sz="2000" b="1" dirty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財産に関連する職業や職場としてはどのような場があるのか？</a:t>
            </a:r>
          </a:p>
          <a:p>
            <a:pPr algn="l"/>
            <a:r>
              <a:rPr lang="ja-JP" altLang="en-US" sz="20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知的</a:t>
            </a:r>
            <a:r>
              <a:rPr lang="ja-JP" altLang="en-US" sz="2000" b="1" dirty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財産に関わる仕事内容としては具体的にどのような</a:t>
            </a:r>
            <a:r>
              <a:rPr lang="ja-JP" altLang="en-US" sz="20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ものか？</a:t>
            </a:r>
            <a:endParaRPr lang="ja-JP" altLang="en-US" sz="2000" b="1" dirty="0">
              <a:solidFill>
                <a:srgbClr val="008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r>
              <a:rPr lang="ja-JP" altLang="en-US" sz="20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知的</a:t>
            </a:r>
            <a:r>
              <a:rPr lang="ja-JP" altLang="en-US" sz="2000" b="1" dirty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財産の業界でキャリアを積むために必要な</a:t>
            </a:r>
            <a:r>
              <a:rPr lang="ja-JP" altLang="en-US" sz="20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スキルは</a:t>
            </a:r>
            <a:r>
              <a:rPr lang="ja-JP" altLang="en-US" sz="2000" b="1" dirty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？　</a:t>
            </a:r>
          </a:p>
          <a:p>
            <a:pPr algn="l"/>
            <a:r>
              <a:rPr lang="ja-JP" altLang="en-US" sz="20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知的</a:t>
            </a:r>
            <a:r>
              <a:rPr lang="ja-JP" altLang="en-US" sz="2000" b="1" dirty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財産の仕事に必要な</a:t>
            </a:r>
            <a:r>
              <a:rPr lang="ja-JP" altLang="en-US" sz="20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スキルを、どこ</a:t>
            </a:r>
            <a:r>
              <a:rPr lang="ja-JP" altLang="en-US" sz="2000" b="1" dirty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で学ぶことができる</a:t>
            </a:r>
            <a:r>
              <a:rPr lang="ja-JP" altLang="en-US" sz="20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のか？</a:t>
            </a:r>
            <a:r>
              <a:rPr lang="ja-JP" altLang="en-US" sz="2000" b="1" dirty="0">
                <a:solidFill>
                  <a:srgbClr val="008000"/>
                </a:solidFill>
                <a:latin typeface="ＭＳ Ｐゴシック" pitchFamily="50" charset="-128"/>
              </a:rPr>
              <a:t>　</a:t>
            </a:r>
            <a:r>
              <a:rPr lang="ja-JP" altLang="en-US" sz="2000" dirty="0">
                <a:solidFill>
                  <a:srgbClr val="008000"/>
                </a:solidFill>
                <a:latin typeface="ＭＳ Ｐゴシック" pitchFamily="50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428604"/>
            <a:ext cx="7488237" cy="914400"/>
          </a:xfrm>
        </p:spPr>
        <p:txBody>
          <a:bodyPr/>
          <a:lstStyle/>
          <a:p>
            <a:r>
              <a:rPr lang="ja-JP" altLang="en-US" sz="32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知財・</a:t>
            </a:r>
            <a:r>
              <a:rPr lang="ja-JP" altLang="en-US" sz="3200" b="1" dirty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産学連携</a:t>
            </a:r>
            <a:r>
              <a:rPr lang="ja-JP" altLang="en-US" sz="32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に関連した職場</a:t>
            </a:r>
            <a:r>
              <a:rPr lang="ja-JP" altLang="en-US" sz="3200" b="1" dirty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・職種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28596" y="1524000"/>
            <a:ext cx="8286808" cy="554833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b="1" dirty="0" smtClean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知財・産学連携に関連する職場</a:t>
            </a:r>
            <a:r>
              <a:rPr lang="ja-JP" altLang="en-US" sz="2400" b="1" dirty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・職種は多種多様！</a:t>
            </a:r>
          </a:p>
          <a:p>
            <a:pPr>
              <a:lnSpc>
                <a:spcPct val="90000"/>
              </a:lnSpc>
            </a:pPr>
            <a:r>
              <a:rPr lang="ja-JP" altLang="en-US" sz="18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特許</a:t>
            </a:r>
            <a:r>
              <a:rPr lang="ja-JP" altLang="en-US" sz="18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事務所（</a:t>
            </a:r>
            <a:r>
              <a:rPr lang="ja-JP" altLang="en-US" sz="18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弁理士、明細書作成技術者、特許翻訳者、図面作成者、国内事務、外国事務、一般事務など）</a:t>
            </a:r>
          </a:p>
          <a:p>
            <a:pPr>
              <a:lnSpc>
                <a:spcPct val="90000"/>
              </a:lnSpc>
            </a:pPr>
            <a:r>
              <a:rPr lang="ja-JP" altLang="en-US" sz="18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企業の知的財産部、特許部、法務部（ﾒｰｶｰ、非ﾒｰｶｰ、ﾍﾞﾝﾁｬｰ）</a:t>
            </a:r>
          </a:p>
          <a:p>
            <a:pPr>
              <a:lnSpc>
                <a:spcPct val="90000"/>
              </a:lnSpc>
            </a:pPr>
            <a:r>
              <a:rPr lang="ja-JP" altLang="en-US" sz="18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企業の研究開発部門</a:t>
            </a:r>
          </a:p>
          <a:p>
            <a:pPr>
              <a:lnSpc>
                <a:spcPct val="90000"/>
              </a:lnSpc>
            </a:pPr>
            <a:r>
              <a:rPr lang="ja-JP" altLang="en-US" sz="18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大学の知的財産本部・地域共同研究センター</a:t>
            </a:r>
          </a:p>
          <a:p>
            <a:pPr>
              <a:lnSpc>
                <a:spcPct val="90000"/>
              </a:lnSpc>
            </a:pPr>
            <a:r>
              <a:rPr lang="ja-JP" altLang="en-US" sz="18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大学の知的財産教育担当教員、研究職</a:t>
            </a:r>
          </a:p>
          <a:p>
            <a:pPr>
              <a:lnSpc>
                <a:spcPct val="90000"/>
              </a:lnSpc>
            </a:pPr>
            <a:r>
              <a:rPr lang="ja-JP" altLang="en-US" sz="18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技術移転機関（ＴＬＯ）</a:t>
            </a:r>
          </a:p>
          <a:p>
            <a:pPr>
              <a:lnSpc>
                <a:spcPct val="90000"/>
              </a:lnSpc>
            </a:pPr>
            <a:r>
              <a:rPr lang="ja-JP" altLang="en-US" sz="18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特許庁（審査官、審判官等）</a:t>
            </a:r>
          </a:p>
          <a:p>
            <a:pPr>
              <a:lnSpc>
                <a:spcPct val="90000"/>
              </a:lnSpc>
            </a:pPr>
            <a:r>
              <a:rPr lang="ja-JP" altLang="en-US" sz="18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中央・地方の官公庁（経産省、知的財産戦略推進本部、地域の産学連携担当、科学技術振興機構など）</a:t>
            </a:r>
          </a:p>
          <a:p>
            <a:pPr>
              <a:lnSpc>
                <a:spcPct val="90000"/>
              </a:lnSpc>
            </a:pPr>
            <a:r>
              <a:rPr lang="ja-JP" altLang="en-US" sz="18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公共研究機関（産総研、理化学研究所など）</a:t>
            </a:r>
          </a:p>
          <a:p>
            <a:pPr>
              <a:lnSpc>
                <a:spcPct val="90000"/>
              </a:lnSpc>
            </a:pPr>
            <a:r>
              <a:rPr lang="ja-JP" altLang="en-US" sz="18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コンサルティング</a:t>
            </a:r>
            <a:r>
              <a:rPr lang="ja-JP" altLang="en-US" sz="18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会社・総研（</a:t>
            </a:r>
            <a:r>
              <a:rPr lang="ja-JP" altLang="en-US" sz="18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特許に関する調査・研究</a:t>
            </a:r>
            <a:r>
              <a:rPr lang="ja-JP" altLang="en-US" sz="18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、知的</a:t>
            </a:r>
            <a:r>
              <a:rPr lang="ja-JP" altLang="en-US" sz="18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資産価値</a:t>
            </a:r>
            <a:r>
              <a:rPr lang="ja-JP" altLang="en-US" sz="18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評価、知財コンサルティング、ブランディング）</a:t>
            </a:r>
            <a:endParaRPr lang="en-US" altLang="ja-JP" sz="18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18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金融</a:t>
            </a:r>
            <a:r>
              <a:rPr lang="ja-JP" altLang="en-US" sz="18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機関（証券、銀行など）</a:t>
            </a:r>
          </a:p>
          <a:p>
            <a:pPr>
              <a:lnSpc>
                <a:spcPct val="90000"/>
              </a:lnSpc>
            </a:pPr>
            <a:r>
              <a:rPr lang="ja-JP" altLang="en-US" sz="18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特許調査会社、特許データベース</a:t>
            </a:r>
            <a:r>
              <a:rPr lang="ja-JP" altLang="en-US" sz="18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会社、翻訳会社</a:t>
            </a:r>
            <a:endParaRPr lang="en-US" altLang="ja-JP" sz="18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18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著作権管理団体、デジタルコンテンツ関連の会社</a:t>
            </a:r>
            <a:endParaRPr lang="en-US" altLang="ja-JP" sz="18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90000"/>
              </a:lnSpc>
              <a:buNone/>
            </a:pPr>
            <a:r>
              <a:rPr lang="ja-JP" altLang="en-US" sz="20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　　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 Box 2"/>
          <p:cNvSpPr txBox="1">
            <a:spLocks noChangeArrowheads="1"/>
          </p:cNvSpPr>
          <p:nvPr/>
        </p:nvSpPr>
        <p:spPr bwMode="auto">
          <a:xfrm>
            <a:off x="1142976" y="642918"/>
            <a:ext cx="43540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3600" b="1" dirty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知財人材の活躍分野</a:t>
            </a:r>
          </a:p>
        </p:txBody>
      </p:sp>
      <p:sp>
        <p:nvSpPr>
          <p:cNvPr id="163843" name="Text Box 3"/>
          <p:cNvSpPr txBox="1">
            <a:spLocks noChangeArrowheads="1"/>
          </p:cNvSpPr>
          <p:nvPr/>
        </p:nvSpPr>
        <p:spPr bwMode="auto">
          <a:xfrm>
            <a:off x="2165648" y="4042967"/>
            <a:ext cx="461665" cy="123046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algn="l"/>
            <a:r>
              <a:rPr lang="ja-JP" altLang="en-US" b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知財の創造</a:t>
            </a:r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5981998" y="3898504"/>
            <a:ext cx="461665" cy="1458091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algn="l"/>
            <a:r>
              <a:rPr lang="ja-JP" altLang="en-US" b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知財の権利化</a:t>
            </a:r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3749973" y="2412604"/>
            <a:ext cx="461665" cy="123046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algn="l"/>
            <a:r>
              <a:rPr lang="ja-JP" altLang="en-US" b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知財の活用</a:t>
            </a:r>
          </a:p>
        </p:txBody>
      </p:sp>
      <p:cxnSp>
        <p:nvCxnSpPr>
          <p:cNvPr id="163846" name="AutoShape 6"/>
          <p:cNvCxnSpPr>
            <a:cxnSpLocks noChangeShapeType="1"/>
            <a:stCxn id="163843" idx="2"/>
            <a:endCxn id="163844" idx="2"/>
          </p:cNvCxnSpPr>
          <p:nvPr/>
        </p:nvCxnSpPr>
        <p:spPr bwMode="auto">
          <a:xfrm rot="16200000" flipH="1">
            <a:off x="4263075" y="3406838"/>
            <a:ext cx="83163" cy="3816350"/>
          </a:xfrm>
          <a:prstGeom prst="bentConnector3">
            <a:avLst>
              <a:gd name="adj1" fmla="val 374882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3847" name="AutoShape 7"/>
          <p:cNvCxnSpPr>
            <a:cxnSpLocks noChangeShapeType="1"/>
            <a:stCxn id="163844" idx="0"/>
            <a:endCxn id="163845" idx="3"/>
          </p:cNvCxnSpPr>
          <p:nvPr/>
        </p:nvCxnSpPr>
        <p:spPr bwMode="auto">
          <a:xfrm rot="16200000" flipV="1">
            <a:off x="4776902" y="2462574"/>
            <a:ext cx="870667" cy="2001193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3848" name="AutoShape 8"/>
          <p:cNvCxnSpPr>
            <a:cxnSpLocks noChangeShapeType="1"/>
            <a:stCxn id="163845" idx="1"/>
            <a:endCxn id="163843" idx="0"/>
          </p:cNvCxnSpPr>
          <p:nvPr/>
        </p:nvCxnSpPr>
        <p:spPr bwMode="auto">
          <a:xfrm rot="10800000" flipV="1">
            <a:off x="2396481" y="3027837"/>
            <a:ext cx="1353492" cy="101513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63849" name="Text Box 9"/>
          <p:cNvSpPr txBox="1">
            <a:spLocks noChangeArrowheads="1"/>
          </p:cNvSpPr>
          <p:nvPr/>
        </p:nvSpPr>
        <p:spPr bwMode="auto">
          <a:xfrm>
            <a:off x="76200" y="4506517"/>
            <a:ext cx="18261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1600" i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発明アドバイザー</a:t>
            </a:r>
          </a:p>
        </p:txBody>
      </p:sp>
      <p:sp>
        <p:nvSpPr>
          <p:cNvPr id="163850" name="Text Box 10"/>
          <p:cNvSpPr txBox="1">
            <a:spLocks noChangeArrowheads="1"/>
          </p:cNvSpPr>
          <p:nvPr/>
        </p:nvSpPr>
        <p:spPr bwMode="auto">
          <a:xfrm>
            <a:off x="107950" y="4938317"/>
            <a:ext cx="1200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1600" i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発明発掘人</a:t>
            </a:r>
          </a:p>
        </p:txBody>
      </p:sp>
      <p:sp>
        <p:nvSpPr>
          <p:cNvPr id="163851" name="Text Box 11"/>
          <p:cNvSpPr txBox="1">
            <a:spLocks noChangeArrowheads="1"/>
          </p:cNvSpPr>
          <p:nvPr/>
        </p:nvSpPr>
        <p:spPr bwMode="auto">
          <a:xfrm>
            <a:off x="107950" y="5371704"/>
            <a:ext cx="18261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1600" i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パテントリエゾン</a:t>
            </a:r>
          </a:p>
        </p:txBody>
      </p:sp>
      <p:sp>
        <p:nvSpPr>
          <p:cNvPr id="163852" name="Text Box 12"/>
          <p:cNvSpPr txBox="1">
            <a:spLocks noChangeArrowheads="1"/>
          </p:cNvSpPr>
          <p:nvPr/>
        </p:nvSpPr>
        <p:spPr bwMode="auto">
          <a:xfrm>
            <a:off x="107950" y="5730479"/>
            <a:ext cx="14157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1600" i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技術の目利き</a:t>
            </a:r>
          </a:p>
        </p:txBody>
      </p:sp>
      <p:sp>
        <p:nvSpPr>
          <p:cNvPr id="163853" name="Text Box 13"/>
          <p:cNvSpPr txBox="1">
            <a:spLocks noChangeArrowheads="1"/>
          </p:cNvSpPr>
          <p:nvPr/>
        </p:nvSpPr>
        <p:spPr bwMode="auto">
          <a:xfrm>
            <a:off x="107950" y="4114404"/>
            <a:ext cx="1200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1600" i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知財教育者</a:t>
            </a:r>
          </a:p>
        </p:txBody>
      </p:sp>
      <p:sp>
        <p:nvSpPr>
          <p:cNvPr id="163854" name="Text Box 14"/>
          <p:cNvSpPr txBox="1">
            <a:spLocks noChangeArrowheads="1"/>
          </p:cNvSpPr>
          <p:nvPr/>
        </p:nvSpPr>
        <p:spPr bwMode="auto">
          <a:xfrm>
            <a:off x="107950" y="6090842"/>
            <a:ext cx="223651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1600" i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共同開発アドバイザー</a:t>
            </a:r>
          </a:p>
        </p:txBody>
      </p:sp>
      <p:sp>
        <p:nvSpPr>
          <p:cNvPr id="163855" name="Text Box 15"/>
          <p:cNvSpPr txBox="1">
            <a:spLocks noChangeArrowheads="1"/>
          </p:cNvSpPr>
          <p:nvPr/>
        </p:nvSpPr>
        <p:spPr bwMode="auto">
          <a:xfrm>
            <a:off x="6588125" y="4355704"/>
            <a:ext cx="25186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1600" i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出願代理人</a:t>
            </a:r>
          </a:p>
          <a:p>
            <a:pPr algn="l"/>
            <a:r>
              <a:rPr lang="ja-JP" altLang="en-US" sz="1400" i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（国内／外国、特許／商標）</a:t>
            </a:r>
          </a:p>
        </p:txBody>
      </p:sp>
      <p:sp>
        <p:nvSpPr>
          <p:cNvPr id="163856" name="Text Box 16"/>
          <p:cNvSpPr txBox="1">
            <a:spLocks noChangeArrowheads="1"/>
          </p:cNvSpPr>
          <p:nvPr/>
        </p:nvSpPr>
        <p:spPr bwMode="auto">
          <a:xfrm>
            <a:off x="6588125" y="5009754"/>
            <a:ext cx="1200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1600" i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権利管理人</a:t>
            </a:r>
          </a:p>
        </p:txBody>
      </p:sp>
      <p:sp>
        <p:nvSpPr>
          <p:cNvPr id="163857" name="Text Box 17"/>
          <p:cNvSpPr txBox="1">
            <a:spLocks noChangeArrowheads="1"/>
          </p:cNvSpPr>
          <p:nvPr/>
        </p:nvSpPr>
        <p:spPr bwMode="auto">
          <a:xfrm>
            <a:off x="6588125" y="5441554"/>
            <a:ext cx="20313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1600" i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先行特許サーチャー</a:t>
            </a:r>
          </a:p>
        </p:txBody>
      </p:sp>
      <p:sp>
        <p:nvSpPr>
          <p:cNvPr id="163858" name="Text Box 18"/>
          <p:cNvSpPr txBox="1">
            <a:spLocks noChangeArrowheads="1"/>
          </p:cNvSpPr>
          <p:nvPr/>
        </p:nvSpPr>
        <p:spPr bwMode="auto">
          <a:xfrm>
            <a:off x="1504950" y="1698229"/>
            <a:ext cx="1200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1600" i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訴訟代理人</a:t>
            </a:r>
          </a:p>
        </p:txBody>
      </p:sp>
      <p:sp>
        <p:nvSpPr>
          <p:cNvPr id="163859" name="Text Box 19"/>
          <p:cNvSpPr txBox="1">
            <a:spLocks noChangeArrowheads="1"/>
          </p:cNvSpPr>
          <p:nvPr/>
        </p:nvSpPr>
        <p:spPr bwMode="auto">
          <a:xfrm>
            <a:off x="1476375" y="1987154"/>
            <a:ext cx="1200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1600" i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知財交渉人</a:t>
            </a:r>
          </a:p>
        </p:txBody>
      </p:sp>
      <p:sp>
        <p:nvSpPr>
          <p:cNvPr id="163860" name="Text Box 20"/>
          <p:cNvSpPr txBox="1">
            <a:spLocks noChangeArrowheads="1"/>
          </p:cNvSpPr>
          <p:nvPr/>
        </p:nvSpPr>
        <p:spPr bwMode="auto">
          <a:xfrm>
            <a:off x="1504950" y="2314179"/>
            <a:ext cx="223651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1600" i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知財流通アドバイザー</a:t>
            </a:r>
          </a:p>
        </p:txBody>
      </p:sp>
      <p:sp>
        <p:nvSpPr>
          <p:cNvPr id="163861" name="Text Box 21"/>
          <p:cNvSpPr txBox="1">
            <a:spLocks noChangeArrowheads="1"/>
          </p:cNvSpPr>
          <p:nvPr/>
        </p:nvSpPr>
        <p:spPr bwMode="auto">
          <a:xfrm>
            <a:off x="1527175" y="2634854"/>
            <a:ext cx="1606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1600" i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知財価値評価人</a:t>
            </a:r>
          </a:p>
        </p:txBody>
      </p:sp>
      <p:sp>
        <p:nvSpPr>
          <p:cNvPr id="163862" name="Text Box 22"/>
          <p:cNvSpPr txBox="1">
            <a:spLocks noChangeArrowheads="1"/>
          </p:cNvSpPr>
          <p:nvPr/>
        </p:nvSpPr>
        <p:spPr bwMode="auto">
          <a:xfrm>
            <a:off x="4351338" y="1698229"/>
            <a:ext cx="20313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1600" i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ライセンス料管理人</a:t>
            </a:r>
          </a:p>
        </p:txBody>
      </p:sp>
      <p:sp>
        <p:nvSpPr>
          <p:cNvPr id="163863" name="Text Box 23"/>
          <p:cNvSpPr txBox="1">
            <a:spLocks noChangeArrowheads="1"/>
          </p:cNvSpPr>
          <p:nvPr/>
        </p:nvSpPr>
        <p:spPr bwMode="auto">
          <a:xfrm>
            <a:off x="4335463" y="1987154"/>
            <a:ext cx="1200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1600" i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債権回収人</a:t>
            </a:r>
          </a:p>
        </p:txBody>
      </p:sp>
      <p:sp>
        <p:nvSpPr>
          <p:cNvPr id="163864" name="Text Box 24"/>
          <p:cNvSpPr txBox="1">
            <a:spLocks noChangeArrowheads="1"/>
          </p:cNvSpPr>
          <p:nvPr/>
        </p:nvSpPr>
        <p:spPr bwMode="auto">
          <a:xfrm>
            <a:off x="4335463" y="2264967"/>
            <a:ext cx="1403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1600" i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事業化支援者</a:t>
            </a:r>
          </a:p>
        </p:txBody>
      </p:sp>
      <p:sp>
        <p:nvSpPr>
          <p:cNvPr id="163865" name="Text Box 25"/>
          <p:cNvSpPr txBox="1">
            <a:spLocks noChangeArrowheads="1"/>
          </p:cNvSpPr>
          <p:nvPr/>
        </p:nvSpPr>
        <p:spPr bwMode="auto">
          <a:xfrm>
            <a:off x="4356100" y="2634854"/>
            <a:ext cx="1606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1600" i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資金調達支援者</a:t>
            </a:r>
          </a:p>
        </p:txBody>
      </p:sp>
      <p:sp>
        <p:nvSpPr>
          <p:cNvPr id="163866" name="Text Box 26"/>
          <p:cNvSpPr txBox="1">
            <a:spLocks noChangeArrowheads="1"/>
          </p:cNvSpPr>
          <p:nvPr/>
        </p:nvSpPr>
        <p:spPr bwMode="auto">
          <a:xfrm>
            <a:off x="6286512" y="1833154"/>
            <a:ext cx="2441694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1600" i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ネーミングアドバイザー</a:t>
            </a:r>
          </a:p>
        </p:txBody>
      </p:sp>
      <p:sp>
        <p:nvSpPr>
          <p:cNvPr id="163867" name="Text Box 27"/>
          <p:cNvSpPr txBox="1">
            <a:spLocks noChangeArrowheads="1"/>
          </p:cNvSpPr>
          <p:nvPr/>
        </p:nvSpPr>
        <p:spPr bwMode="auto">
          <a:xfrm>
            <a:off x="6357950" y="2190344"/>
            <a:ext cx="12105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1600" i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エンジェル</a:t>
            </a:r>
          </a:p>
        </p:txBody>
      </p:sp>
      <p:sp>
        <p:nvSpPr>
          <p:cNvPr id="163868" name="Text Box 28"/>
          <p:cNvSpPr txBox="1">
            <a:spLocks noChangeArrowheads="1"/>
          </p:cNvSpPr>
          <p:nvPr/>
        </p:nvSpPr>
        <p:spPr bwMode="auto">
          <a:xfrm>
            <a:off x="6424613" y="2890442"/>
            <a:ext cx="223651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1600" i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紛争予防アドバイザー</a:t>
            </a:r>
          </a:p>
        </p:txBody>
      </p:sp>
      <p:sp>
        <p:nvSpPr>
          <p:cNvPr id="163869" name="Text Box 29"/>
          <p:cNvSpPr txBox="1">
            <a:spLocks noChangeArrowheads="1"/>
          </p:cNvSpPr>
          <p:nvPr/>
        </p:nvSpPr>
        <p:spPr bwMode="auto">
          <a:xfrm>
            <a:off x="6443663" y="3282554"/>
            <a:ext cx="223651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1600" i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訴訟交渉アドバイザー</a:t>
            </a:r>
          </a:p>
        </p:txBody>
      </p:sp>
      <p:sp>
        <p:nvSpPr>
          <p:cNvPr id="163870" name="Text Box 30"/>
          <p:cNvSpPr txBox="1">
            <a:spLocks noChangeArrowheads="1"/>
          </p:cNvSpPr>
          <p:nvPr/>
        </p:nvSpPr>
        <p:spPr bwMode="auto">
          <a:xfrm>
            <a:off x="2916238" y="4401742"/>
            <a:ext cx="28520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1600" i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Ｐポートフォリオマネジャー</a:t>
            </a:r>
          </a:p>
        </p:txBody>
      </p:sp>
      <p:sp>
        <p:nvSpPr>
          <p:cNvPr id="163871" name="Text Box 31"/>
          <p:cNvSpPr txBox="1">
            <a:spLocks noChangeArrowheads="1"/>
          </p:cNvSpPr>
          <p:nvPr/>
        </p:nvSpPr>
        <p:spPr bwMode="auto">
          <a:xfrm>
            <a:off x="6516688" y="3642917"/>
            <a:ext cx="14157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1600" i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仲裁・代理人</a:t>
            </a:r>
          </a:p>
        </p:txBody>
      </p:sp>
      <p:sp>
        <p:nvSpPr>
          <p:cNvPr id="163872" name="Text Box 32"/>
          <p:cNvSpPr txBox="1">
            <a:spLocks noChangeArrowheads="1"/>
          </p:cNvSpPr>
          <p:nvPr/>
        </p:nvSpPr>
        <p:spPr bwMode="auto">
          <a:xfrm>
            <a:off x="1527175" y="2995217"/>
            <a:ext cx="793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1600" i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鑑定人</a:t>
            </a:r>
          </a:p>
        </p:txBody>
      </p:sp>
      <p:sp>
        <p:nvSpPr>
          <p:cNvPr id="163873" name="Text Box 33"/>
          <p:cNvSpPr txBox="1">
            <a:spLocks noChangeArrowheads="1"/>
          </p:cNvSpPr>
          <p:nvPr/>
        </p:nvSpPr>
        <p:spPr bwMode="auto">
          <a:xfrm>
            <a:off x="6424613" y="2553892"/>
            <a:ext cx="223651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1600" i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ライセンス契約代理人</a:t>
            </a:r>
          </a:p>
        </p:txBody>
      </p:sp>
      <p:sp>
        <p:nvSpPr>
          <p:cNvPr id="163874" name="Text Box 34"/>
          <p:cNvSpPr txBox="1">
            <a:spLocks noChangeArrowheads="1"/>
          </p:cNvSpPr>
          <p:nvPr/>
        </p:nvSpPr>
        <p:spPr bwMode="auto">
          <a:xfrm>
            <a:off x="2916238" y="4793854"/>
            <a:ext cx="223651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1600" i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技術経営アドバイザー</a:t>
            </a:r>
          </a:p>
        </p:txBody>
      </p:sp>
      <p:sp>
        <p:nvSpPr>
          <p:cNvPr id="163875" name="Text Box 35"/>
          <p:cNvSpPr txBox="1">
            <a:spLocks noChangeArrowheads="1"/>
          </p:cNvSpPr>
          <p:nvPr/>
        </p:nvSpPr>
        <p:spPr bwMode="auto">
          <a:xfrm>
            <a:off x="2916238" y="5225654"/>
            <a:ext cx="32624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1600" i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国家戦略・立案者（知財戦略家）</a:t>
            </a:r>
          </a:p>
        </p:txBody>
      </p:sp>
      <p:sp>
        <p:nvSpPr>
          <p:cNvPr id="163876" name="Text Box 36"/>
          <p:cNvSpPr txBox="1">
            <a:spLocks noChangeArrowheads="1"/>
          </p:cNvSpPr>
          <p:nvPr/>
        </p:nvSpPr>
        <p:spPr bwMode="auto">
          <a:xfrm>
            <a:off x="114300" y="3417492"/>
            <a:ext cx="162095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1600" i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知財アナリスト</a:t>
            </a:r>
          </a:p>
        </p:txBody>
      </p:sp>
      <p:sp>
        <p:nvSpPr>
          <p:cNvPr id="163877" name="Text Box 37"/>
          <p:cNvSpPr txBox="1">
            <a:spLocks noChangeArrowheads="1"/>
          </p:cNvSpPr>
          <p:nvPr/>
        </p:nvSpPr>
        <p:spPr bwMode="auto">
          <a:xfrm>
            <a:off x="2916238" y="5649517"/>
            <a:ext cx="264687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1600" i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知財ビジネスアドバイザー</a:t>
            </a:r>
          </a:p>
        </p:txBody>
      </p:sp>
      <p:sp>
        <p:nvSpPr>
          <p:cNvPr id="163878" name="Text Box 38"/>
          <p:cNvSpPr txBox="1">
            <a:spLocks noChangeArrowheads="1"/>
          </p:cNvSpPr>
          <p:nvPr/>
        </p:nvSpPr>
        <p:spPr bwMode="auto">
          <a:xfrm>
            <a:off x="2916238" y="4074717"/>
            <a:ext cx="28520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1600" i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知財ナレッジ・マネージャー</a:t>
            </a:r>
          </a:p>
        </p:txBody>
      </p:sp>
      <p:sp>
        <p:nvSpPr>
          <p:cNvPr id="163879" name="Text Box 39"/>
          <p:cNvSpPr txBox="1">
            <a:spLocks noChangeArrowheads="1"/>
          </p:cNvSpPr>
          <p:nvPr/>
        </p:nvSpPr>
        <p:spPr bwMode="auto">
          <a:xfrm>
            <a:off x="179388" y="2490392"/>
            <a:ext cx="14157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1600" i="1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知財ライター</a:t>
            </a:r>
          </a:p>
        </p:txBody>
      </p:sp>
      <p:sp>
        <p:nvSpPr>
          <p:cNvPr id="163880" name="Text Box 40"/>
          <p:cNvSpPr txBox="1">
            <a:spLocks noChangeArrowheads="1"/>
          </p:cNvSpPr>
          <p:nvPr/>
        </p:nvSpPr>
        <p:spPr bwMode="auto">
          <a:xfrm>
            <a:off x="0" y="1833154"/>
            <a:ext cx="13572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ja-JP" altLang="en-US" sz="1600" i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知財ジャーナリスト</a:t>
            </a:r>
          </a:p>
        </p:txBody>
      </p:sp>
      <p:sp>
        <p:nvSpPr>
          <p:cNvPr id="163881" name="Text Box 41"/>
          <p:cNvSpPr txBox="1">
            <a:spLocks noChangeArrowheads="1"/>
          </p:cNvSpPr>
          <p:nvPr/>
        </p:nvSpPr>
        <p:spPr bwMode="auto">
          <a:xfrm>
            <a:off x="6715140" y="5898213"/>
            <a:ext cx="2031325" cy="830997"/>
          </a:xfrm>
          <a:prstGeom prst="rect">
            <a:avLst/>
          </a:prstGeom>
          <a:noFill/>
          <a:ln w="9525">
            <a:solidFill>
              <a:srgbClr val="FF9999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ja-JP" sz="120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2005</a:t>
            </a:r>
            <a:r>
              <a:rPr lang="ja-JP" altLang="en-US" sz="120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日本弁理士会</a:t>
            </a:r>
          </a:p>
          <a:p>
            <a:pPr algn="l"/>
            <a:r>
              <a:rPr lang="ja-JP" altLang="en-US" sz="120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知財アカデミー</a:t>
            </a:r>
          </a:p>
          <a:p>
            <a:pPr algn="l"/>
            <a:r>
              <a:rPr lang="ja-JP" altLang="en-US" sz="120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長期構想形成プロジェクト</a:t>
            </a:r>
          </a:p>
          <a:p>
            <a:pPr algn="l"/>
            <a:r>
              <a:rPr lang="ja-JP" altLang="en-US" sz="120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井上チーム　より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-142908" y="214290"/>
            <a:ext cx="7858180" cy="1371600"/>
          </a:xfrm>
        </p:spPr>
        <p:txBody>
          <a:bodyPr/>
          <a:lstStyle/>
          <a:p>
            <a:r>
              <a:rPr lang="ja-JP" altLang="en-US" sz="36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知財キャリア分科会における議論①</a:t>
            </a:r>
            <a:endParaRPr lang="ja-JP" altLang="en-US" sz="3600" b="1" dirty="0">
              <a:solidFill>
                <a:srgbClr val="008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8992" y="1857364"/>
            <a:ext cx="5500726" cy="4857784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ja-JP" altLang="en-US" sz="24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法律</a:t>
            </a:r>
            <a:r>
              <a:rPr lang="ja-JP" altLang="en-US" sz="24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、科学技術、経営やビジネスの</a:t>
            </a:r>
            <a:r>
              <a:rPr lang="ja-JP" altLang="en-US" sz="24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ス</a:t>
            </a:r>
            <a:endParaRPr lang="en-US" altLang="ja-JP" sz="24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Font typeface="Wingdings" pitchFamily="2" charset="2"/>
              <a:buNone/>
            </a:pPr>
            <a:r>
              <a:rPr lang="ja-JP" altLang="en-US" sz="24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キル</a:t>
            </a:r>
            <a:r>
              <a:rPr lang="ja-JP" altLang="en-US" sz="24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、すべてに卓越したマルチな</a:t>
            </a:r>
            <a:r>
              <a:rPr lang="ja-JP" altLang="en-US" sz="24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人材</a:t>
            </a:r>
            <a:endParaRPr lang="en-US" altLang="ja-JP" sz="24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Font typeface="Wingdings" pitchFamily="2" charset="2"/>
              <a:buNone/>
            </a:pPr>
            <a:r>
              <a:rPr lang="ja-JP" altLang="en-US" sz="24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を目指したいが、すべてのプロフェ</a:t>
            </a:r>
            <a:endParaRPr lang="en-US" altLang="ja-JP" sz="24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Font typeface="Wingdings" pitchFamily="2" charset="2"/>
              <a:buNone/>
            </a:pPr>
            <a:r>
              <a:rPr lang="ja-JP" altLang="en-US" sz="24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ショナルになるのは難しい</a:t>
            </a:r>
            <a:endParaRPr lang="en-US" altLang="ja-JP" sz="24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Font typeface="Wingdings" pitchFamily="2" charset="2"/>
              <a:buNone/>
            </a:pPr>
            <a:r>
              <a:rPr lang="ja-JP" altLang="en-US" sz="24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⇒</a:t>
            </a:r>
            <a:r>
              <a:rPr lang="ja-JP" altLang="en-US" sz="2400" b="1" dirty="0" smtClean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自分自身のコアになるスキルを基盤とし、他の分野の基礎知識も一通り学んだ上で、専門家をうまく活用する力、コミュニケーション力，問題を発見し手元にある</a:t>
            </a:r>
            <a:r>
              <a:rPr lang="ja-JP" altLang="en-US" sz="2400" b="1" dirty="0" smtClean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情報やスキル</a:t>
            </a:r>
            <a:r>
              <a:rPr lang="ja-JP" altLang="en-US" sz="2400" b="1" dirty="0" smtClean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を用いて解決手段を考えだす力、交渉力などを、実務を通じて身に付けることが重要。</a:t>
            </a:r>
            <a:endParaRPr lang="en-US" altLang="ja-JP" sz="2400" b="1" dirty="0" smtClean="0">
              <a:solidFill>
                <a:srgbClr val="C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10" name="図表 9"/>
          <p:cNvGraphicFramePr/>
          <p:nvPr/>
        </p:nvGraphicFramePr>
        <p:xfrm>
          <a:off x="-214346" y="2357430"/>
          <a:ext cx="4232318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2151190"/>
            <a:ext cx="8501122" cy="4500594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最初</a:t>
            </a:r>
            <a:r>
              <a:rPr lang="ja-JP" altLang="en-US" sz="20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から、自分が○○になりたい、ということを明確に持っていたとは限らない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。ただし、弁理士を目指す場合には、ある程度明確な目標設定が必要にはなる。</a:t>
            </a:r>
            <a:endParaRPr lang="ja-JP" altLang="en-US" sz="2000" b="1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lvl="1">
              <a:lnSpc>
                <a:spcPct val="90000"/>
              </a:lnSpc>
            </a:pPr>
            <a:r>
              <a:rPr lang="ja-JP" altLang="en-US" sz="20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大学卒業してすぐに、「知財」を目指していたわけではない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。むしろ</a:t>
            </a:r>
            <a:r>
              <a:rPr lang="ja-JP" altLang="en-US" sz="2000" b="1" dirty="0" smtClean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研究開発の経験が知財の仕事で役に立つ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ので、最初から知財の仕事に直接入ることは進めない。</a:t>
            </a:r>
            <a:endParaRPr lang="ja-JP" altLang="en-US" sz="2000" b="1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lvl="1">
              <a:lnSpc>
                <a:spcPct val="90000"/>
              </a:lnSpc>
            </a:pPr>
            <a:r>
              <a:rPr lang="ja-JP" altLang="en-US" sz="20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研究開発の現場での経験、営業での経験、知財部での地味な業務の積み重ね、特許事務所での明細書の作成作業など、</a:t>
            </a:r>
            <a:r>
              <a:rPr lang="ja-JP" altLang="en-US" sz="2000" b="1" dirty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実際の職場での仕事</a:t>
            </a:r>
            <a:r>
              <a:rPr lang="ja-JP" altLang="en-US" sz="20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を数年単位で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積み重ねてきた⇒その業務がその後のキャリアにじわじわと生きてくる。</a:t>
            </a:r>
            <a:endParaRPr lang="ja-JP" altLang="en-US" sz="2000" b="1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lvl="1">
              <a:lnSpc>
                <a:spcPct val="90000"/>
              </a:lnSpc>
            </a:pPr>
            <a:r>
              <a:rPr lang="ja-JP" altLang="en-US" sz="20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与えられた業務やﾌﾟﾛｼﾞｪｸﾄの中で、</a:t>
            </a:r>
            <a:r>
              <a:rPr lang="ja-JP" altLang="en-US" sz="2000" b="1" dirty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自分のプレゼンスを最大化することに注力</a:t>
            </a:r>
            <a:r>
              <a:rPr lang="ja-JP" altLang="en-US" sz="20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した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。キャリアはその結果ついてくる。</a:t>
            </a:r>
            <a:endParaRPr lang="ja-JP" altLang="en-US" sz="2000" b="1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lvl="1">
              <a:lnSpc>
                <a:spcPct val="90000"/>
              </a:lnSpc>
            </a:pPr>
            <a:r>
              <a:rPr lang="ja-JP" altLang="en-US" sz="2000" b="1" dirty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大きなゴールのイメージ</a:t>
            </a:r>
            <a:r>
              <a:rPr lang="ja-JP" altLang="en-US" sz="20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は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持ち続けることが重要である。</a:t>
            </a:r>
            <a:endParaRPr lang="en-US" altLang="ja-JP" sz="20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lvl="2">
              <a:lnSpc>
                <a:spcPct val="90000"/>
              </a:lnSpc>
              <a:buNone/>
            </a:pP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　例：「優れた</a:t>
            </a:r>
            <a:r>
              <a:rPr lang="ja-JP" altLang="en-US" sz="20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技術を、世の中に役に立つような製品につなげたい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！自分がそれに貢献したい！」</a:t>
            </a:r>
            <a:endParaRPr lang="ja-JP" altLang="en-US" sz="2000" b="1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142908" y="214290"/>
            <a:ext cx="785818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j-cs"/>
              </a:rPr>
              <a:t>知財キャリア分科会における議論②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j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2844" y="1643050"/>
            <a:ext cx="778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ご講演者の皆様がお話されたことの共通点</a:t>
            </a:r>
            <a:endParaRPr kumimoji="1" lang="ja-JP" altLang="en-US" sz="2800" b="1" dirty="0">
              <a:solidFill>
                <a:srgbClr val="C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85720" y="1714488"/>
            <a:ext cx="8536017" cy="61214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ja-JP" altLang="en-US" sz="2800" b="1" dirty="0" smtClean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知財キャリアに必要なスキルとは？</a:t>
            </a:r>
          </a:p>
          <a:p>
            <a:pPr lvl="1">
              <a:lnSpc>
                <a:spcPct val="80000"/>
              </a:lnSpc>
            </a:pP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研究</a:t>
            </a:r>
            <a:r>
              <a:rPr lang="ja-JP" altLang="en-US" sz="20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開発やテクノロジーに触れる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機会はあったほうがベター。</a:t>
            </a:r>
            <a:endParaRPr lang="en-US" altLang="ja-JP" sz="20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lvl="1">
              <a:lnSpc>
                <a:spcPct val="80000"/>
              </a:lnSpc>
              <a:buNone/>
            </a:pP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　しかし</a:t>
            </a:r>
            <a:r>
              <a:rPr lang="ja-JP" altLang="en-US" sz="20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、必ず理系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で研究</a:t>
            </a:r>
            <a:r>
              <a:rPr lang="ja-JP" altLang="en-US" sz="20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開発の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経験が必要というわけではない。</a:t>
            </a:r>
            <a:endParaRPr lang="ja-JP" altLang="en-US" sz="2000" b="1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lvl="1">
              <a:lnSpc>
                <a:spcPct val="80000"/>
              </a:lnSpc>
            </a:pPr>
            <a:r>
              <a:rPr lang="ja-JP" altLang="en-US" sz="20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お客様が何をもとめ、何を欲しいと思っているか、それをキャッチするための「すべ」をもっていることが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必要</a:t>
            </a:r>
            <a:endParaRPr lang="en-US" altLang="ja-JP" sz="20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lvl="1">
              <a:lnSpc>
                <a:spcPct val="80000"/>
              </a:lnSpc>
              <a:buNone/>
            </a:pP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　例：「</a:t>
            </a:r>
            <a:r>
              <a:rPr lang="ja-JP" altLang="en-US" sz="2000" b="1" dirty="0" smtClean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コミュニケーション力」「ネゴシエーション力」</a:t>
            </a:r>
            <a:endParaRPr lang="ja-JP" altLang="en-US" sz="2000" b="1" dirty="0">
              <a:solidFill>
                <a:srgbClr val="C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lvl="1">
              <a:lnSpc>
                <a:spcPct val="80000"/>
              </a:lnSpc>
            </a:pP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新しいアイデアを創造することに対するリスペクト、創造された知財を大切に守り育てることへの喜びが、仕事に対するモーティベーションになる。</a:t>
            </a:r>
            <a:endParaRPr lang="en-US" altLang="ja-JP" sz="20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lvl="1">
              <a:lnSpc>
                <a:spcPct val="80000"/>
              </a:lnSpc>
            </a:pP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どんな</a:t>
            </a:r>
            <a:r>
              <a:rPr lang="ja-JP" altLang="en-US" sz="20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ことにも対応できる</a:t>
            </a:r>
            <a:r>
              <a:rPr lang="ja-JP" altLang="en-US" sz="2000" b="1" dirty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「柔軟性」「フレキシビリティ</a:t>
            </a:r>
            <a:r>
              <a:rPr lang="ja-JP" altLang="en-US" sz="2000" b="1" dirty="0" smtClean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」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は必要。</a:t>
            </a:r>
            <a:endParaRPr lang="ja-JP" altLang="en-US" sz="2000" b="1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lvl="1">
              <a:lnSpc>
                <a:spcPct val="80000"/>
              </a:lnSpc>
            </a:pPr>
            <a:r>
              <a:rPr lang="ja-JP" altLang="en-US" sz="2000" b="1" dirty="0" smtClean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「専門家を活用する力」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、人</a:t>
            </a:r>
            <a:r>
              <a:rPr lang="ja-JP" altLang="en-US" sz="20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と人と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を繋げる「</a:t>
            </a:r>
            <a:r>
              <a:rPr lang="ja-JP" altLang="en-US" sz="2000" b="1" dirty="0" smtClean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ネットワーク力」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が</a:t>
            </a:r>
            <a:r>
              <a:rPr lang="ja-JP" altLang="en-US" sz="20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あることが望ましい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。</a:t>
            </a:r>
            <a:endParaRPr lang="ja-JP" altLang="en-US" sz="2000" b="1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lvl="1">
              <a:lnSpc>
                <a:spcPct val="80000"/>
              </a:lnSpc>
            </a:pPr>
            <a:r>
              <a:rPr lang="ja-JP" altLang="en-US" sz="20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目標を実現することに対する</a:t>
            </a:r>
            <a:r>
              <a:rPr lang="ja-JP" altLang="en-US" sz="2000" b="1" dirty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「執念」「ガッツ</a:t>
            </a:r>
            <a:r>
              <a:rPr lang="ja-JP" altLang="en-US" sz="2000" b="1" dirty="0" smtClean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」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があることが望ましい。</a:t>
            </a:r>
            <a:endParaRPr lang="ja-JP" altLang="en-US" sz="2000" b="1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altLang="ja-JP" sz="2400" b="1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-71470" y="214290"/>
            <a:ext cx="785818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j-cs"/>
              </a:rPr>
              <a:t>知財キャリア分科会における議論③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パワーポイントテンプレート（緑）">
  <a:themeElements>
    <a:clrScheme name="eco 2">
      <a:dk1>
        <a:srgbClr val="000000"/>
      </a:dk1>
      <a:lt1>
        <a:srgbClr val="FFFFFF"/>
      </a:lt1>
      <a:dk2>
        <a:srgbClr val="003399"/>
      </a:dk2>
      <a:lt2>
        <a:srgbClr val="FFFFFF"/>
      </a:lt2>
      <a:accent1>
        <a:srgbClr val="82B5CA"/>
      </a:accent1>
      <a:accent2>
        <a:srgbClr val="448C8E"/>
      </a:accent2>
      <a:accent3>
        <a:srgbClr val="FFFFFF"/>
      </a:accent3>
      <a:accent4>
        <a:srgbClr val="000000"/>
      </a:accent4>
      <a:accent5>
        <a:srgbClr val="C1D7E1"/>
      </a:accent5>
      <a:accent6>
        <a:srgbClr val="3D7E80"/>
      </a:accent6>
      <a:hlink>
        <a:srgbClr val="A384C8"/>
      </a:hlink>
      <a:folHlink>
        <a:srgbClr val="6B5653"/>
      </a:folHlink>
    </a:clrScheme>
    <a:fontScheme name="ec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o 1">
        <a:dk1>
          <a:srgbClr val="000000"/>
        </a:dk1>
        <a:lt1>
          <a:srgbClr val="FFFFFF"/>
        </a:lt1>
        <a:dk2>
          <a:srgbClr val="25367F"/>
        </a:dk2>
        <a:lt2>
          <a:srgbClr val="B29782"/>
        </a:lt2>
        <a:accent1>
          <a:srgbClr val="82B5CA"/>
        </a:accent1>
        <a:accent2>
          <a:srgbClr val="448C8E"/>
        </a:accent2>
        <a:accent3>
          <a:srgbClr val="ACAEC0"/>
        </a:accent3>
        <a:accent4>
          <a:srgbClr val="DADADA"/>
        </a:accent4>
        <a:accent5>
          <a:srgbClr val="C1D7E1"/>
        </a:accent5>
        <a:accent6>
          <a:srgbClr val="3D7E80"/>
        </a:accent6>
        <a:hlink>
          <a:srgbClr val="5C885F"/>
        </a:hlink>
        <a:folHlink>
          <a:srgbClr val="6B565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2">
        <a:dk1>
          <a:srgbClr val="000000"/>
        </a:dk1>
        <a:lt1>
          <a:srgbClr val="FFFFFF"/>
        </a:lt1>
        <a:dk2>
          <a:srgbClr val="003399"/>
        </a:dk2>
        <a:lt2>
          <a:srgbClr val="FFFFFF"/>
        </a:lt2>
        <a:accent1>
          <a:srgbClr val="82B5CA"/>
        </a:accent1>
        <a:accent2>
          <a:srgbClr val="448C8E"/>
        </a:accent2>
        <a:accent3>
          <a:srgbClr val="FFFFFF"/>
        </a:accent3>
        <a:accent4>
          <a:srgbClr val="000000"/>
        </a:accent4>
        <a:accent5>
          <a:srgbClr val="C1D7E1"/>
        </a:accent5>
        <a:accent6>
          <a:srgbClr val="3D7E80"/>
        </a:accent6>
        <a:hlink>
          <a:srgbClr val="A384C8"/>
        </a:hlink>
        <a:folHlink>
          <a:srgbClr val="6B56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4">
        <a:dk1>
          <a:srgbClr val="000000"/>
        </a:dk1>
        <a:lt1>
          <a:srgbClr val="ACCEDC"/>
        </a:lt1>
        <a:dk2>
          <a:srgbClr val="003366"/>
        </a:dk2>
        <a:lt2>
          <a:srgbClr val="FFFFFF"/>
        </a:lt2>
        <a:accent1>
          <a:srgbClr val="82B5CA"/>
        </a:accent1>
        <a:accent2>
          <a:srgbClr val="769537"/>
        </a:accent2>
        <a:accent3>
          <a:srgbClr val="D2E3EB"/>
        </a:accent3>
        <a:accent4>
          <a:srgbClr val="000000"/>
        </a:accent4>
        <a:accent5>
          <a:srgbClr val="C1D7E1"/>
        </a:accent5>
        <a:accent6>
          <a:srgbClr val="6A8731"/>
        </a:accent6>
        <a:hlink>
          <a:srgbClr val="3F7EBD"/>
        </a:hlink>
        <a:folHlink>
          <a:srgbClr val="B77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5">
        <a:dk1>
          <a:srgbClr val="000000"/>
        </a:dk1>
        <a:lt1>
          <a:srgbClr val="FFFFFF"/>
        </a:lt1>
        <a:dk2>
          <a:srgbClr val="800080"/>
        </a:dk2>
        <a:lt2>
          <a:srgbClr val="FFFFCC"/>
        </a:lt2>
        <a:accent1>
          <a:srgbClr val="FF6699"/>
        </a:accent1>
        <a:accent2>
          <a:srgbClr val="FFCC66"/>
        </a:accent2>
        <a:accent3>
          <a:srgbClr val="C0AAC0"/>
        </a:accent3>
        <a:accent4>
          <a:srgbClr val="DADADA"/>
        </a:accent4>
        <a:accent5>
          <a:srgbClr val="FFB8CA"/>
        </a:accent5>
        <a:accent6>
          <a:srgbClr val="E7B95C"/>
        </a:accent6>
        <a:hlink>
          <a:srgbClr val="99CC00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6">
        <a:dk1>
          <a:srgbClr val="006699"/>
        </a:dk1>
        <a:lt1>
          <a:srgbClr val="FFFFFF"/>
        </a:lt1>
        <a:dk2>
          <a:srgbClr val="009999"/>
        </a:dk2>
        <a:lt2>
          <a:srgbClr val="FFFFCC"/>
        </a:lt2>
        <a:accent1>
          <a:srgbClr val="47B6B9"/>
        </a:accent1>
        <a:accent2>
          <a:srgbClr val="C6A854"/>
        </a:accent2>
        <a:accent3>
          <a:srgbClr val="AACACA"/>
        </a:accent3>
        <a:accent4>
          <a:srgbClr val="DADADA"/>
        </a:accent4>
        <a:accent5>
          <a:srgbClr val="B1D7D9"/>
        </a:accent5>
        <a:accent6>
          <a:srgbClr val="B3984B"/>
        </a:accent6>
        <a:hlink>
          <a:srgbClr val="46904B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パワーポイントテンプレート（緑）</Template>
  <TotalTime>184</TotalTime>
  <Words>1276</Words>
  <Application>Microsoft Office PowerPoint</Application>
  <PresentationFormat>画面に合わせる (4:3)</PresentationFormat>
  <Paragraphs>186</Paragraphs>
  <Slides>14</Slides>
  <Notes>14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パワーポイントテンプレート（緑）</vt:lpstr>
      <vt:lpstr>知的財産マネジメント研究会（SMIPS)</vt:lpstr>
      <vt:lpstr>Smips 知財キャリア分科会</vt:lpstr>
      <vt:lpstr>知財キャリア分科会の活動①</vt:lpstr>
      <vt:lpstr>知財キャリア分科会の活動②</vt:lpstr>
      <vt:lpstr>知財・産学連携に関連した職場・職種</vt:lpstr>
      <vt:lpstr>スライド 6</vt:lpstr>
      <vt:lpstr>知財キャリア分科会における議論①</vt:lpstr>
      <vt:lpstr>スライド 8</vt:lpstr>
      <vt:lpstr>スライド 9</vt:lpstr>
      <vt:lpstr>知財キャリア分科会 2009年度の活動①</vt:lpstr>
      <vt:lpstr>知財キャリア分科会 2009年度の活動②</vt:lpstr>
      <vt:lpstr>知財キャリア分科会 2009年度の活動③</vt:lpstr>
      <vt:lpstr>スライド 13</vt:lpstr>
      <vt:lpstr>Smips知財キャリア分科会</vt:lpstr>
    </vt:vector>
  </TitlesOfParts>
  <Company>金沢工業大学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知的財産マネジメント研究会（SMIPS)</dc:title>
  <dc:creator>Owner</dc:creator>
  <cp:lastModifiedBy>Owner</cp:lastModifiedBy>
  <cp:revision>35</cp:revision>
  <dcterms:created xsi:type="dcterms:W3CDTF">2010-03-12T20:42:24Z</dcterms:created>
  <dcterms:modified xsi:type="dcterms:W3CDTF">2010-03-13T06:35:31Z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TC300062331041</vt:lpwstr>
  </property>
</Properties>
</file>