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7D57AD-0E24-4F31-9581-3BCDC43B356E}" type="datetimeFigureOut">
              <a:rPr kumimoji="1" lang="ja-JP" altLang="en-US" smtClean="0"/>
              <a:pPr/>
              <a:t>2010/3/12</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BB7DC8-5F45-495E-853D-8641F5B63F1F}"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だい</a:t>
            </a:r>
            <a:r>
              <a:rPr kumimoji="1" lang="ja-JP" altLang="en-US" dirty="0" err="1" smtClean="0"/>
              <a:t>がｋ</a:t>
            </a:r>
            <a:endParaRPr kumimoji="1" lang="ja-JP" altLang="en-US" dirty="0"/>
          </a:p>
        </p:txBody>
      </p:sp>
      <p:sp>
        <p:nvSpPr>
          <p:cNvPr id="4" name="スライド番号プレースホルダ 3"/>
          <p:cNvSpPr>
            <a:spLocks noGrp="1"/>
          </p:cNvSpPr>
          <p:nvPr>
            <p:ph type="sldNum" sz="quarter" idx="10"/>
          </p:nvPr>
        </p:nvSpPr>
        <p:spPr/>
        <p:txBody>
          <a:bodyPr/>
          <a:lstStyle/>
          <a:p>
            <a:fld id="{B4BB7DC8-5F45-495E-853D-8641F5B63F1F}" type="slidenum">
              <a:rPr kumimoji="1" lang="ja-JP" altLang="en-US" smtClean="0"/>
              <a:pPr/>
              <a:t>4</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8" name="タイトル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a:xfrm>
            <a:off x="6400800" y="6355080"/>
            <a:ext cx="2286000" cy="365760"/>
          </a:xfrm>
        </p:spPr>
        <p:txBody>
          <a:bodyPr/>
          <a:lstStyle>
            <a:lvl1pPr>
              <a:defRPr sz="1400"/>
            </a:lvl1pPr>
          </a:lstStyle>
          <a:p>
            <a:fld id="{2F2D2E61-1704-40C9-9173-7FC13A0B1078}" type="datetimeFigureOut">
              <a:rPr kumimoji="1" lang="ja-JP" altLang="en-US" smtClean="0"/>
              <a:pPr/>
              <a:t>2010/3/12</a:t>
            </a:fld>
            <a:endParaRPr kumimoji="1" lang="ja-JP" altLang="en-US"/>
          </a:p>
        </p:txBody>
      </p:sp>
      <p:sp>
        <p:nvSpPr>
          <p:cNvPr id="17" name="フッター プレースホルダ 16"/>
          <p:cNvSpPr>
            <a:spLocks noGrp="1"/>
          </p:cNvSpPr>
          <p:nvPr>
            <p:ph type="ftr" sz="quarter" idx="11"/>
          </p:nvPr>
        </p:nvSpPr>
        <p:spPr>
          <a:xfrm>
            <a:off x="2898648" y="6355080"/>
            <a:ext cx="3474720" cy="365760"/>
          </a:xfrm>
        </p:spPr>
        <p:txBody>
          <a:bodyPr/>
          <a:lstStyle/>
          <a:p>
            <a:endParaRPr kumimoji="1" lang="ja-JP" altLang="en-US"/>
          </a:p>
        </p:txBody>
      </p:sp>
      <p:sp>
        <p:nvSpPr>
          <p:cNvPr id="29" name="スライド番号プレースホルダ 28"/>
          <p:cNvSpPr>
            <a:spLocks noGrp="1"/>
          </p:cNvSpPr>
          <p:nvPr>
            <p:ph type="sldNum" sz="quarter" idx="12"/>
          </p:nvPr>
        </p:nvSpPr>
        <p:spPr>
          <a:xfrm>
            <a:off x="1216152" y="6355080"/>
            <a:ext cx="1219200" cy="365760"/>
          </a:xfrm>
        </p:spPr>
        <p:txBody>
          <a:bodyPr/>
          <a:lstStyle/>
          <a:p>
            <a:fld id="{3A11899A-A4AB-43D0-8961-B428AD53CB59}" type="slidenum">
              <a:rPr kumimoji="1" lang="ja-JP" altLang="en-US" smtClean="0"/>
              <a:pPr/>
              <a:t>&lt;#&gt;</a:t>
            </a:fld>
            <a:endParaRPr kumimoji="1" lang="ja-JP" altLang="en-US"/>
          </a:p>
        </p:txBody>
      </p:sp>
      <p:sp>
        <p:nvSpPr>
          <p:cNvPr id="21" name="正方形/長方形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正方形/長方形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正方形/長方形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2F2D2E61-1704-40C9-9173-7FC13A0B1078}" type="datetimeFigureOut">
              <a:rPr kumimoji="1" lang="ja-JP" altLang="en-US" smtClean="0"/>
              <a:pPr/>
              <a:t>2010/3/12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A11899A-A4AB-43D0-8961-B428AD53CB59}"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2F2D2E61-1704-40C9-9173-7FC13A0B1078}" type="datetimeFigureOut">
              <a:rPr kumimoji="1" lang="ja-JP" altLang="en-US" smtClean="0"/>
              <a:pPr/>
              <a:t>2010/3/12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A11899A-A4AB-43D0-8961-B428AD53CB59}" type="slidenum">
              <a:rPr kumimoji="1" lang="ja-JP" altLang="en-US" smtClean="0"/>
              <a:pPr/>
              <a:t>&lt;#&gt;</a:t>
            </a:fld>
            <a:endParaRPr kumimoji="1" lang="ja-JP" altLang="en-US"/>
          </a:p>
        </p:txBody>
      </p:sp>
      <p:sp>
        <p:nvSpPr>
          <p:cNvPr id="7"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二等辺三角形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線コネクタ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4" name="日付プレースホルダ 3"/>
          <p:cNvSpPr>
            <a:spLocks noGrp="1"/>
          </p:cNvSpPr>
          <p:nvPr>
            <p:ph type="dt" sz="half" idx="10"/>
          </p:nvPr>
        </p:nvSpPr>
        <p:spPr/>
        <p:txBody>
          <a:bodyPr/>
          <a:lstStyle/>
          <a:p>
            <a:fld id="{2F2D2E61-1704-40C9-9173-7FC13A0B1078}" type="datetimeFigureOut">
              <a:rPr kumimoji="1" lang="ja-JP" altLang="en-US" smtClean="0"/>
              <a:pPr/>
              <a:t>2010/3/12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A11899A-A4AB-43D0-8961-B428AD53CB59}" type="slidenum">
              <a:rPr kumimoji="1" lang="ja-JP" altLang="en-US" smtClean="0"/>
              <a:pPr/>
              <a:t>&lt;#&gt;</a:t>
            </a:fld>
            <a:endParaRPr kumimoji="1" lang="ja-JP" altLang="en-US"/>
          </a:p>
        </p:txBody>
      </p:sp>
      <p:sp>
        <p:nvSpPr>
          <p:cNvPr id="8" name="コンテンツ プレースホルダ 7"/>
          <p:cNvSpPr>
            <a:spLocks noGrp="1"/>
          </p:cNvSpPr>
          <p:nvPr>
            <p:ph sz="quarter" idx="1"/>
          </p:nvPr>
        </p:nvSpPr>
        <p:spPr>
          <a:xfrm>
            <a:off x="457200" y="1219200"/>
            <a:ext cx="8229600" cy="493776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a:xfrm>
            <a:off x="6400800" y="6355080"/>
            <a:ext cx="2286000" cy="365760"/>
          </a:xfrm>
        </p:spPr>
        <p:txBody>
          <a:bodyPr/>
          <a:lstStyle/>
          <a:p>
            <a:fld id="{2F2D2E61-1704-40C9-9173-7FC13A0B1078}" type="datetimeFigureOut">
              <a:rPr kumimoji="1" lang="ja-JP" altLang="en-US" smtClean="0"/>
              <a:pPr/>
              <a:t>2010/3/12</a:t>
            </a:fld>
            <a:endParaRPr kumimoji="1" lang="ja-JP" altLang="en-US"/>
          </a:p>
        </p:txBody>
      </p:sp>
      <p:sp>
        <p:nvSpPr>
          <p:cNvPr id="5" name="フッター プレースホルダ 4"/>
          <p:cNvSpPr>
            <a:spLocks noGrp="1"/>
          </p:cNvSpPr>
          <p:nvPr>
            <p:ph type="ftr" sz="quarter" idx="11"/>
          </p:nvPr>
        </p:nvSpPr>
        <p:spPr>
          <a:xfrm>
            <a:off x="2898648" y="6355080"/>
            <a:ext cx="3474720" cy="365760"/>
          </a:xfrm>
        </p:spPr>
        <p:txBody>
          <a:bodyPr/>
          <a:lstStyle/>
          <a:p>
            <a:endParaRPr kumimoji="1" lang="ja-JP" altLang="en-US"/>
          </a:p>
        </p:txBody>
      </p:sp>
      <p:sp>
        <p:nvSpPr>
          <p:cNvPr id="6" name="スライド番号プレースホルダ 5"/>
          <p:cNvSpPr>
            <a:spLocks noGrp="1"/>
          </p:cNvSpPr>
          <p:nvPr>
            <p:ph type="sldNum" sz="quarter" idx="12"/>
          </p:nvPr>
        </p:nvSpPr>
        <p:spPr>
          <a:xfrm>
            <a:off x="1069848" y="6355080"/>
            <a:ext cx="1520952" cy="365760"/>
          </a:xfrm>
        </p:spPr>
        <p:txBody>
          <a:bodyPr/>
          <a:lstStyle/>
          <a:p>
            <a:fld id="{3A11899A-A4AB-43D0-8961-B428AD53CB59}" type="slidenum">
              <a:rPr kumimoji="1" lang="ja-JP" altLang="en-US" smtClean="0"/>
              <a:pPr/>
              <a:t>&lt;#&gt;</a:t>
            </a:fld>
            <a:endParaRPr kumimoji="1" lang="ja-JP" altLang="en-US"/>
          </a:p>
        </p:txBody>
      </p:sp>
      <p:sp>
        <p:nvSpPr>
          <p:cNvPr id="7" name="正方形/長方形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fld id="{2F2D2E61-1704-40C9-9173-7FC13A0B1078}" type="datetimeFigureOut">
              <a:rPr kumimoji="1" lang="ja-JP" altLang="en-US" smtClean="0"/>
              <a:pPr/>
              <a:t>2010/3/12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A11899A-A4AB-43D0-8961-B428AD53CB59}" type="slidenum">
              <a:rPr kumimoji="1" lang="ja-JP" altLang="en-US" smtClean="0"/>
              <a:pPr/>
              <a:t>&lt;#&gt;</a:t>
            </a:fld>
            <a:endParaRPr kumimoji="1" lang="ja-JP" altLang="en-US"/>
          </a:p>
        </p:txBody>
      </p:sp>
      <p:sp>
        <p:nvSpPr>
          <p:cNvPr id="9" name="コンテンツ プレースホルダ 8"/>
          <p:cNvSpPr>
            <a:spLocks noGrp="1"/>
          </p:cNvSpPr>
          <p:nvPr>
            <p:ph sz="quarter" idx="1"/>
          </p:nvPr>
        </p:nvSpPr>
        <p:spPr>
          <a:xfrm>
            <a:off x="457200" y="1219200"/>
            <a:ext cx="4041648" cy="493776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632198" y="1216152"/>
            <a:ext cx="4041648" cy="493776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7" name="日付プレースホルダ 6"/>
          <p:cNvSpPr>
            <a:spLocks noGrp="1"/>
          </p:cNvSpPr>
          <p:nvPr>
            <p:ph type="dt" sz="half" idx="10"/>
          </p:nvPr>
        </p:nvSpPr>
        <p:spPr/>
        <p:txBody>
          <a:bodyPr/>
          <a:lstStyle/>
          <a:p>
            <a:fld id="{2F2D2E61-1704-40C9-9173-7FC13A0B1078}" type="datetimeFigureOut">
              <a:rPr kumimoji="1" lang="ja-JP" altLang="en-US" smtClean="0"/>
              <a:pPr/>
              <a:t>2010/3/12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3A11899A-A4AB-43D0-8961-B428AD53CB59}" type="slidenum">
              <a:rPr kumimoji="1" lang="ja-JP" altLang="en-US" smtClean="0"/>
              <a:pPr/>
              <a:t>&lt;#&gt;</a:t>
            </a:fld>
            <a:endParaRPr kumimoji="1" lang="ja-JP" altLang="en-US"/>
          </a:p>
        </p:txBody>
      </p:sp>
      <p:sp>
        <p:nvSpPr>
          <p:cNvPr id="11" name="コンテンツ プレースホルダ 10"/>
          <p:cNvSpPr>
            <a:spLocks noGrp="1"/>
          </p:cNvSpPr>
          <p:nvPr>
            <p:ph sz="quarter" idx="2"/>
          </p:nvPr>
        </p:nvSpPr>
        <p:spPr>
          <a:xfrm>
            <a:off x="457200" y="2133600"/>
            <a:ext cx="4038600" cy="40386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quarter" idx="4"/>
          </p:nvPr>
        </p:nvSpPr>
        <p:spPr>
          <a:xfrm>
            <a:off x="4648200" y="2133600"/>
            <a:ext cx="4038600" cy="40386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2F2D2E61-1704-40C9-9173-7FC13A0B1078}" type="datetimeFigureOut">
              <a:rPr kumimoji="1" lang="ja-JP" altLang="en-US" smtClean="0"/>
              <a:pPr/>
              <a:t>2010/3/12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3A11899A-A4AB-43D0-8961-B428AD53CB59}" type="slidenum">
              <a:rPr kumimoji="1" lang="ja-JP" altLang="en-US" smtClean="0"/>
              <a:pPr/>
              <a:t>&lt;#&gt;</a:t>
            </a:fld>
            <a:endParaRPr kumimoji="1" lang="ja-JP" alt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F2D2E61-1704-40C9-9173-7FC13A0B1078}" type="datetimeFigureOut">
              <a:rPr kumimoji="1" lang="ja-JP" altLang="en-US" smtClean="0"/>
              <a:pPr/>
              <a:t>2010/3/12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3A11899A-A4AB-43D0-8961-B428AD53CB59}" type="slidenum">
              <a:rPr kumimoji="1" lang="ja-JP" altLang="en-US" smtClean="0"/>
              <a:pPr/>
              <a:t>&lt;#&gt;</a:t>
            </a:fld>
            <a:endParaRPr kumimoji="1" lang="ja-JP" altLang="en-US"/>
          </a:p>
        </p:txBody>
      </p:sp>
      <p:sp>
        <p:nvSpPr>
          <p:cNvPr id="5"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2F2D2E61-1704-40C9-9173-7FC13A0B1078}" type="datetimeFigureOut">
              <a:rPr kumimoji="1" lang="ja-JP" altLang="en-US" smtClean="0"/>
              <a:pPr/>
              <a:t>2010/3/12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A11899A-A4AB-43D0-8961-B428AD53CB59}" type="slidenum">
              <a:rPr kumimoji="1" lang="ja-JP" altLang="en-US" smtClean="0"/>
              <a:pPr/>
              <a:t>&lt;#&gt;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直線コネクタ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コンテンツ プレースホルダ 11"/>
          <p:cNvSpPr>
            <a:spLocks noGrp="1"/>
          </p:cNvSpPr>
          <p:nvPr>
            <p:ph sz="quarter" idx="1"/>
          </p:nvPr>
        </p:nvSpPr>
        <p:spPr>
          <a:xfrm>
            <a:off x="304800" y="304800"/>
            <a:ext cx="5715000" cy="5715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2F2D2E61-1704-40C9-9173-7FC13A0B1078}" type="datetimeFigureOut">
              <a:rPr kumimoji="1" lang="ja-JP" altLang="en-US" smtClean="0"/>
              <a:pPr/>
              <a:t>2010/3/12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A11899A-A4AB-43D0-8961-B428AD53CB59}" type="slidenum">
              <a:rPr kumimoji="1" lang="ja-JP" altLang="en-US" smtClean="0"/>
              <a:pPr/>
              <a:t>&lt;#&gt;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 21"/>
          <p:cNvSpPr>
            <a:spLocks noGrp="1"/>
          </p:cNvSpPr>
          <p:nvPr>
            <p:ph type="title"/>
          </p:nvPr>
        </p:nvSpPr>
        <p:spPr>
          <a:xfrm>
            <a:off x="457200" y="152400"/>
            <a:ext cx="8229600" cy="990600"/>
          </a:xfrm>
          <a:prstGeom prst="rect">
            <a:avLst/>
          </a:prstGeom>
        </p:spPr>
        <p:txBody>
          <a:bodyPr vert="horz" anchor="b" anchorCtr="0">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2F2D2E61-1704-40C9-9173-7FC13A0B1078}" type="datetimeFigureOut">
              <a:rPr kumimoji="1" lang="ja-JP" altLang="en-US" smtClean="0"/>
              <a:pPr/>
              <a:t>2010/3/12</a:t>
            </a:fld>
            <a:endParaRPr kumimoji="1" lang="ja-JP" altLang="en-US"/>
          </a:p>
        </p:txBody>
      </p:sp>
      <p:sp>
        <p:nvSpPr>
          <p:cNvPr id="3" name="フッター プレースホルダ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kumimoji="1" lang="ja-JP" altLang="en-US"/>
          </a:p>
        </p:txBody>
      </p:sp>
      <p:sp>
        <p:nvSpPr>
          <p:cNvPr id="23" name="スライド番号プレースホルダ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3A11899A-A4AB-43D0-8961-B428AD53CB59}" type="slidenum">
              <a:rPr kumimoji="1" lang="ja-JP" altLang="en-US" smtClean="0"/>
              <a:pPr/>
              <a:t>&lt;#&gt;</a:t>
            </a:fld>
            <a:endParaRPr kumimoji="1"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二等辺三角形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1"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dirty="0" smtClean="0"/>
              <a:t>今年のライセンス・アソシエイト分科会の振り返り</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山本　貴史</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最初に・・・</a:t>
            </a:r>
            <a:endParaRPr kumimoji="1" lang="ja-JP" altLang="en-US" dirty="0"/>
          </a:p>
        </p:txBody>
      </p:sp>
      <p:sp>
        <p:nvSpPr>
          <p:cNvPr id="3" name="コンテンツ プレースホルダ 2"/>
          <p:cNvSpPr>
            <a:spLocks noGrp="1"/>
          </p:cNvSpPr>
          <p:nvPr>
            <p:ph sz="quarter" idx="1"/>
          </p:nvPr>
        </p:nvSpPr>
        <p:spPr/>
        <p:txBody>
          <a:bodyPr/>
          <a:lstStyle/>
          <a:p>
            <a:pPr algn="ctr">
              <a:buNone/>
            </a:pPr>
            <a:endParaRPr kumimoji="1" lang="en-US" altLang="ja-JP" dirty="0" smtClean="0"/>
          </a:p>
          <a:p>
            <a:pPr algn="ctr">
              <a:buNone/>
            </a:pPr>
            <a:endParaRPr lang="en-US" altLang="ja-JP" dirty="0" smtClean="0"/>
          </a:p>
          <a:p>
            <a:pPr algn="ctr">
              <a:buNone/>
            </a:pPr>
            <a:r>
              <a:rPr kumimoji="1" lang="ja-JP" altLang="en-US" dirty="0" smtClean="0"/>
              <a:t>　</a:t>
            </a:r>
            <a:r>
              <a:rPr kumimoji="1" lang="ja-JP" altLang="en-US" sz="3200" dirty="0" smtClean="0"/>
              <a:t>今日は、大学技術移転協議会の研修を行っているためお休みさせていただきます。</a:t>
            </a:r>
            <a:endParaRPr kumimoji="1" lang="en-US" altLang="ja-JP" sz="3200" dirty="0" smtClean="0"/>
          </a:p>
          <a:p>
            <a:pPr algn="ctr">
              <a:buNone/>
            </a:pPr>
            <a:endParaRPr lang="en-US" altLang="ja-JP" sz="3200" dirty="0" smtClean="0"/>
          </a:p>
          <a:p>
            <a:pPr algn="ctr">
              <a:buNone/>
            </a:pPr>
            <a:r>
              <a:rPr lang="ja-JP" altLang="en-US" sz="3200" dirty="0" smtClean="0"/>
              <a:t>　本当に申し訳ありません。</a:t>
            </a:r>
            <a:endParaRPr lang="en-US" altLang="ja-JP" sz="3200" dirty="0" smtClean="0"/>
          </a:p>
          <a:p>
            <a:pPr algn="ctr">
              <a:buNone/>
            </a:pPr>
            <a:r>
              <a:rPr kumimoji="1" lang="ja-JP" altLang="en-US" sz="3200" dirty="0" smtClean="0"/>
              <a:t>　東京大学ＴＬＯ　山本</a:t>
            </a:r>
            <a:endParaRPr kumimoji="1" lang="ja-JP" alt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今年度のライセンス・アソシエイト分科会</a:t>
            </a:r>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今年は、少し気分を変えてみました。従来は、ケースメソッドを通じて、ライセンスの模擬体験をやっていただこうという内容でしたが、産学官連携を取り巻く環境と、技術移転人材に求められる資質にフォーカスを当てました。</a:t>
            </a:r>
            <a:endParaRPr kumimoji="1" lang="en-US" altLang="ja-JP" dirty="0" smtClean="0"/>
          </a:p>
          <a:p>
            <a:pPr>
              <a:buNone/>
            </a:pPr>
            <a:endParaRPr kumimoji="1" lang="en-US" altLang="ja-JP" dirty="0" smtClean="0"/>
          </a:p>
          <a:p>
            <a:r>
              <a:rPr lang="ja-JP" altLang="en-US" dirty="0" smtClean="0"/>
              <a:t>特に、政権が代わり、科学技術を取り巻く環境や、大学や産学連携に対する様々な施策や変化をみなさんで考えていただこうという内容でした。これはとても大切なことですよね。</a:t>
            </a:r>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プログラム内容の振り返り</a:t>
            </a:r>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ライセンス・アソシエイトに求められる「能力」</a:t>
            </a:r>
            <a:endParaRPr kumimoji="1" lang="en-US" altLang="ja-JP" dirty="0" smtClean="0"/>
          </a:p>
          <a:p>
            <a:r>
              <a:rPr lang="ja-JP" altLang="en-US" dirty="0" smtClean="0"/>
              <a:t>ライセンス・アソシエイトに求められる「知識」</a:t>
            </a:r>
            <a:endParaRPr lang="en-US" altLang="ja-JP" dirty="0" smtClean="0"/>
          </a:p>
          <a:p>
            <a:r>
              <a:rPr lang="ja-JP" altLang="en-US" dirty="0" smtClean="0"/>
              <a:t>すれちがう大学と産業界</a:t>
            </a:r>
            <a:endParaRPr lang="en-US" altLang="ja-JP" dirty="0" smtClean="0"/>
          </a:p>
          <a:p>
            <a:r>
              <a:rPr lang="ja-JP" altLang="en-US" dirty="0" smtClean="0"/>
              <a:t>総合科学技術会議での論点</a:t>
            </a:r>
            <a:endParaRPr lang="en-US" altLang="ja-JP" dirty="0" smtClean="0"/>
          </a:p>
          <a:p>
            <a:r>
              <a:rPr lang="ja-JP" altLang="en-US" dirty="0" smtClean="0"/>
              <a:t>日米欧三極特許庁長官会議への提言</a:t>
            </a:r>
            <a:endParaRPr lang="en-US" altLang="ja-JP" dirty="0" smtClean="0"/>
          </a:p>
          <a:p>
            <a:r>
              <a:rPr lang="ja-JP" altLang="en-US" dirty="0" smtClean="0"/>
              <a:t>知財戦略本部会合のＦＢ</a:t>
            </a:r>
            <a:endParaRPr lang="en-US" altLang="ja-JP" dirty="0" smtClean="0"/>
          </a:p>
          <a:p>
            <a:r>
              <a:rPr lang="ja-JP" altLang="en-US" dirty="0" smtClean="0"/>
              <a:t>東京大学ＴＬＯのマーケティング活動</a:t>
            </a:r>
            <a:endParaRPr lang="en-US" altLang="ja-JP" dirty="0" smtClean="0"/>
          </a:p>
          <a:p>
            <a:r>
              <a:rPr lang="ja-JP" altLang="en-US" dirty="0" smtClean="0"/>
              <a:t>大学技術移転協議会サーベイ報告</a:t>
            </a:r>
            <a:endParaRPr lang="en-US" altLang="ja-JP" dirty="0" smtClean="0"/>
          </a:p>
          <a:p>
            <a:endParaRPr kumimoji="1" lang="en-US" altLang="ja-JP" dirty="0" smtClean="0"/>
          </a:p>
          <a:p>
            <a:r>
              <a:rPr lang="ja-JP" altLang="en-US" dirty="0" smtClean="0"/>
              <a:t>ざっと、こんな感じでした。</a:t>
            </a:r>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来年度は、大きく変わります。</a:t>
            </a:r>
            <a:endParaRPr kumimoji="1" lang="ja-JP" altLang="en-US" dirty="0"/>
          </a:p>
        </p:txBody>
      </p:sp>
      <p:sp>
        <p:nvSpPr>
          <p:cNvPr id="3" name="コンテンツ プレースホルダ 2"/>
          <p:cNvSpPr>
            <a:spLocks noGrp="1"/>
          </p:cNvSpPr>
          <p:nvPr>
            <p:ph sz="quarter" idx="1"/>
          </p:nvPr>
        </p:nvSpPr>
        <p:spPr/>
        <p:txBody>
          <a:bodyPr>
            <a:normAutofit/>
          </a:bodyPr>
          <a:lstStyle/>
          <a:p>
            <a:r>
              <a:rPr kumimoji="1" lang="ja-JP" altLang="en-US" dirty="0" smtClean="0"/>
              <a:t>ライセンス・アソシエイト分科会もかなりの年月継続してきました。もちろん、ライセンスを通じて産学連携の重要性や科学技術立国・知財立国としての在り方を考えることは、</a:t>
            </a:r>
            <a:r>
              <a:rPr lang="ja-JP" altLang="en-US" dirty="0" smtClean="0"/>
              <a:t>（手前みそですが）</a:t>
            </a:r>
            <a:r>
              <a:rPr kumimoji="1" lang="ja-JP" altLang="en-US" dirty="0" smtClean="0"/>
              <a:t>それなりに意義があったと思いますし、このプログラムから日本中の大学や国立研究所の知財本部やＴＬＯに技術移転を仕事として飛び立った人も数多くいます。</a:t>
            </a:r>
            <a:endParaRPr kumimoji="1" lang="en-US" altLang="ja-JP" dirty="0" smtClean="0"/>
          </a:p>
          <a:p>
            <a:r>
              <a:rPr lang="ja-JP" altLang="en-US" dirty="0" smtClean="0"/>
              <a:t>でも、もうちょっと視界を広げて、時間軸を長くとって、イノベーションというものを一から考えてみたくなりました。</a:t>
            </a:r>
            <a:endParaRPr lang="en-US" altLang="ja-JP" dirty="0" smtClean="0"/>
          </a:p>
          <a:p>
            <a:r>
              <a:rPr kumimoji="1" lang="ja-JP" altLang="en-US" dirty="0" smtClean="0"/>
              <a:t>そこで来年度は！！！　</a:t>
            </a:r>
            <a:endParaRPr kumimoji="1" lang="en-US" altLang="ja-JP" dirty="0" smtClean="0"/>
          </a:p>
          <a:p>
            <a:pPr>
              <a:buNone/>
            </a:pPr>
            <a:r>
              <a:rPr lang="ja-JP" altLang="en-US" dirty="0" smtClean="0"/>
              <a:t>　それでは、</a:t>
            </a:r>
            <a:r>
              <a:rPr kumimoji="1" lang="ja-JP" altLang="en-US" dirty="0" smtClean="0"/>
              <a:t>上條さんプレゼンをお願いします</a:t>
            </a:r>
            <a:r>
              <a:rPr kumimoji="1" lang="ja-JP" altLang="en-US" dirty="0" smtClean="0"/>
              <a:t>。</a:t>
            </a:r>
            <a:endParaRPr kumimoji="1" lang="en-US" altLang="ja-JP"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1928802"/>
            <a:ext cx="8229600" cy="3143272"/>
          </a:xfrm>
        </p:spPr>
        <p:txBody>
          <a:bodyPr>
            <a:normAutofit/>
          </a:bodyPr>
          <a:lstStyle/>
          <a:p>
            <a:pPr algn="ctr"/>
            <a:r>
              <a:rPr kumimoji="1" lang="ja-JP" altLang="en-US" dirty="0" smtClean="0"/>
              <a:t>でも、</a:t>
            </a:r>
            <a:r>
              <a:rPr kumimoji="1" lang="en-US" altLang="ja-JP" dirty="0" smtClean="0"/>
              <a:t/>
            </a:r>
            <a:br>
              <a:rPr kumimoji="1" lang="en-US" altLang="ja-JP" dirty="0" smtClean="0"/>
            </a:br>
            <a:r>
              <a:rPr kumimoji="1" lang="en-US" altLang="ja-JP" dirty="0" smtClean="0"/>
              <a:t/>
            </a:r>
            <a:br>
              <a:rPr kumimoji="1" lang="en-US" altLang="ja-JP" dirty="0" smtClean="0"/>
            </a:br>
            <a:r>
              <a:rPr kumimoji="1" lang="ja-JP" altLang="en-US" dirty="0" smtClean="0"/>
              <a:t>時々単発でライセンス・アソシエイト分科会もやると思います。</a:t>
            </a:r>
            <a:r>
              <a:rPr kumimoji="1" lang="en-US" altLang="ja-JP" dirty="0" smtClean="0"/>
              <a:t/>
            </a:r>
            <a:br>
              <a:rPr kumimoji="1" lang="en-US" altLang="ja-JP" dirty="0" smtClean="0"/>
            </a:br>
            <a:r>
              <a:rPr kumimoji="1" lang="en-US" altLang="ja-JP" dirty="0" smtClean="0"/>
              <a:t/>
            </a:r>
            <a:br>
              <a:rPr kumimoji="1" lang="en-US" altLang="ja-JP" dirty="0" smtClean="0"/>
            </a:br>
            <a:r>
              <a:rPr lang="ja-JP" altLang="en-US" dirty="0" smtClean="0"/>
              <a:t>　</a:t>
            </a:r>
            <a:r>
              <a:rPr lang="ja-JP" altLang="en-US" dirty="0" smtClean="0"/>
              <a:t>（ご要望があればですが・・・）</a:t>
            </a:r>
            <a:endParaRPr kumimoji="1" lang="ja-JP"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ス">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30</TotalTime>
  <Words>301</Words>
  <Application>Microsoft Office PowerPoint</Application>
  <PresentationFormat>画面に合わせる (4:3)</PresentationFormat>
  <Paragraphs>32</Paragraphs>
  <Slides>6</Slides>
  <Notes>1</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アース</vt:lpstr>
      <vt:lpstr>今年のライセンス・アソシエイト分科会の振り返り</vt:lpstr>
      <vt:lpstr>最初に・・・</vt:lpstr>
      <vt:lpstr>今年度のライセンス・アソシエイト分科会</vt:lpstr>
      <vt:lpstr>プログラム内容の振り返り</vt:lpstr>
      <vt:lpstr>来年度は、大きく変わります。</vt:lpstr>
      <vt:lpstr>でも、  時々単発でライセンス・アソシエイト分科会もやると思います。  　（ご要望があればですが・・・）</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今年のライセンス・アソシエイト分科会の振り返り</dc:title>
  <dc:creator>yamamoto</dc:creator>
  <cp:lastModifiedBy>yamamoto</cp:lastModifiedBy>
  <cp:revision>5</cp:revision>
  <dcterms:created xsi:type="dcterms:W3CDTF">2010-03-12T07:06:31Z</dcterms:created>
  <dcterms:modified xsi:type="dcterms:W3CDTF">2010-03-12T07:45:21Z</dcterms:modified>
</cp:coreProperties>
</file>