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CA712296-EECB-4972-9112-3833049F8382}" type="datetimeFigureOut">
              <a:rPr kumimoji="1" lang="ja-JP" altLang="en-US" smtClean="0"/>
              <a:t>2012/3/9</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BDE6F867-92FD-40ED-AF04-3CA4444534D1}"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CA712296-EECB-4972-9112-3833049F8382}" type="datetimeFigureOut">
              <a:rPr kumimoji="1" lang="ja-JP" altLang="en-US" smtClean="0"/>
              <a:t>2012/3/9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E6F867-92FD-40ED-AF04-3CA4444534D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CA712296-EECB-4972-9112-3833049F8382}" type="datetimeFigureOut">
              <a:rPr kumimoji="1" lang="ja-JP" altLang="en-US" smtClean="0"/>
              <a:t>2012/3/9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E6F867-92FD-40ED-AF04-3CA4444534D1}"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CA712296-EECB-4972-9112-3833049F8382}" type="datetimeFigureOut">
              <a:rPr kumimoji="1" lang="ja-JP" altLang="en-US" smtClean="0"/>
              <a:t>2012/3/9</a:t>
            </a:fld>
            <a:endParaRPr kumimoji="1" lang="ja-JP" altLang="en-US"/>
          </a:p>
        </p:txBody>
      </p:sp>
      <p:sp>
        <p:nvSpPr>
          <p:cNvPr id="9" name="スライド番号プレースホルダー 8"/>
          <p:cNvSpPr>
            <a:spLocks noGrp="1"/>
          </p:cNvSpPr>
          <p:nvPr>
            <p:ph type="sldNum" sz="quarter" idx="15"/>
          </p:nvPr>
        </p:nvSpPr>
        <p:spPr/>
        <p:txBody>
          <a:bodyPr rtlCol="0"/>
          <a:lstStyle/>
          <a:p>
            <a:fld id="{BDE6F867-92FD-40ED-AF04-3CA4444534D1}"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CA712296-EECB-4972-9112-3833049F8382}" type="datetimeFigureOut">
              <a:rPr kumimoji="1" lang="ja-JP" altLang="en-US" smtClean="0"/>
              <a:t>2012/3/9</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BDE6F867-92FD-40ED-AF04-3CA4444534D1}"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CA712296-EECB-4972-9112-3833049F8382}" type="datetimeFigureOut">
              <a:rPr kumimoji="1" lang="ja-JP" altLang="en-US" smtClean="0"/>
              <a:t>2012/3/9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E6F867-92FD-40ED-AF04-3CA4444534D1}"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CA712296-EECB-4972-9112-3833049F8382}" type="datetimeFigureOut">
              <a:rPr kumimoji="1" lang="ja-JP" altLang="en-US" smtClean="0"/>
              <a:t>2012/3/9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E6F867-92FD-40ED-AF04-3CA4444534D1}"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CA712296-EECB-4972-9112-3833049F8382}" type="datetimeFigureOut">
              <a:rPr kumimoji="1" lang="ja-JP" altLang="en-US" smtClean="0"/>
              <a:t>2012/3/9</a:t>
            </a:fld>
            <a:endParaRPr kumimoji="1" lang="ja-JP" altLang="en-US"/>
          </a:p>
        </p:txBody>
      </p:sp>
      <p:sp>
        <p:nvSpPr>
          <p:cNvPr id="7" name="スライド番号プレースホルダー 6"/>
          <p:cNvSpPr>
            <a:spLocks noGrp="1"/>
          </p:cNvSpPr>
          <p:nvPr>
            <p:ph type="sldNum" sz="quarter" idx="11"/>
          </p:nvPr>
        </p:nvSpPr>
        <p:spPr/>
        <p:txBody>
          <a:bodyPr rtlCol="0"/>
          <a:lstStyle/>
          <a:p>
            <a:fld id="{BDE6F867-92FD-40ED-AF04-3CA4444534D1}"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712296-EECB-4972-9112-3833049F8382}" type="datetimeFigureOut">
              <a:rPr kumimoji="1" lang="ja-JP" altLang="en-US" smtClean="0"/>
              <a:t>2012/3/9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E6F867-92FD-40ED-AF04-3CA4444534D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CA712296-EECB-4972-9112-3833049F8382}" type="datetimeFigureOut">
              <a:rPr kumimoji="1" lang="ja-JP" altLang="en-US" smtClean="0"/>
              <a:t>2012/3/9</a:t>
            </a:fld>
            <a:endParaRPr kumimoji="1" lang="ja-JP" altLang="en-US"/>
          </a:p>
        </p:txBody>
      </p:sp>
      <p:sp>
        <p:nvSpPr>
          <p:cNvPr id="22" name="スライド番号プレースホルダー 21"/>
          <p:cNvSpPr>
            <a:spLocks noGrp="1"/>
          </p:cNvSpPr>
          <p:nvPr>
            <p:ph type="sldNum" sz="quarter" idx="15"/>
          </p:nvPr>
        </p:nvSpPr>
        <p:spPr/>
        <p:txBody>
          <a:bodyPr rtlCol="0"/>
          <a:lstStyle/>
          <a:p>
            <a:fld id="{BDE6F867-92FD-40ED-AF04-3CA4444534D1}"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CA712296-EECB-4972-9112-3833049F8382}" type="datetimeFigureOut">
              <a:rPr kumimoji="1" lang="ja-JP" altLang="en-US" smtClean="0"/>
              <a:t>2012/3/9</a:t>
            </a:fld>
            <a:endParaRPr kumimoji="1" lang="ja-JP" altLang="en-US"/>
          </a:p>
        </p:txBody>
      </p:sp>
      <p:sp>
        <p:nvSpPr>
          <p:cNvPr id="18" name="スライド番号プレースホルダー 17"/>
          <p:cNvSpPr>
            <a:spLocks noGrp="1"/>
          </p:cNvSpPr>
          <p:nvPr>
            <p:ph type="sldNum" sz="quarter" idx="11"/>
          </p:nvPr>
        </p:nvSpPr>
        <p:spPr/>
        <p:txBody>
          <a:bodyPr rtlCol="0"/>
          <a:lstStyle/>
          <a:p>
            <a:fld id="{BDE6F867-92FD-40ED-AF04-3CA4444534D1}"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A712296-EECB-4972-9112-3833049F8382}" type="datetimeFigureOut">
              <a:rPr kumimoji="1" lang="ja-JP" altLang="en-US" smtClean="0"/>
              <a:t>2012/3/9</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DE6F867-92FD-40ED-AF04-3CA4444534D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2020</a:t>
            </a:r>
            <a:r>
              <a:rPr kumimoji="1" lang="ja-JP" altLang="en-US" dirty="0" smtClean="0"/>
              <a:t>分科会報告</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山本　貴史</a:t>
            </a:r>
            <a:endParaRPr kumimoji="1" lang="ja-JP" altLang="en-US" dirty="0"/>
          </a:p>
        </p:txBody>
      </p:sp>
    </p:spTree>
    <p:extLst>
      <p:ext uri="{BB962C8B-B14F-4D97-AF65-F5344CB8AC3E}">
        <p14:creationId xmlns:p14="http://schemas.microsoft.com/office/powerpoint/2010/main" val="4293907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2020</a:t>
            </a:r>
            <a:r>
              <a:rPr kumimoji="1" lang="ja-JP" altLang="en-US" dirty="0" smtClean="0"/>
              <a:t>分科会が目指したところと結果</a:t>
            </a:r>
            <a:endParaRPr kumimoji="1" lang="ja-JP" altLang="en-US" dirty="0"/>
          </a:p>
        </p:txBody>
      </p:sp>
      <p:sp>
        <p:nvSpPr>
          <p:cNvPr id="3" name="コンテンツ プレースホルダー 2"/>
          <p:cNvSpPr>
            <a:spLocks noGrp="1"/>
          </p:cNvSpPr>
          <p:nvPr>
            <p:ph sz="quarter" idx="1"/>
          </p:nvPr>
        </p:nvSpPr>
        <p:spPr/>
        <p:txBody>
          <a:bodyPr/>
          <a:lstStyle/>
          <a:p>
            <a:r>
              <a:rPr lang="ja-JP" altLang="en-US" dirty="0" smtClean="0"/>
              <a:t>閉塞感を感じる日本の現状分析を行うのではなく、</a:t>
            </a:r>
            <a:r>
              <a:rPr lang="en-US" altLang="ja-JP" dirty="0" smtClean="0"/>
              <a:t>10</a:t>
            </a:r>
            <a:r>
              <a:rPr lang="ja-JP" altLang="en-US" dirty="0" smtClean="0"/>
              <a:t>年後の世界や、その中での日本のあり方について想像し、今何をなすべきか考察する。</a:t>
            </a:r>
            <a:endParaRPr lang="en-US" altLang="ja-JP" dirty="0" smtClean="0"/>
          </a:p>
          <a:p>
            <a:r>
              <a:rPr kumimoji="1" lang="ja-JP" altLang="en-US" dirty="0"/>
              <a:t>具体的に</a:t>
            </a:r>
            <a:r>
              <a:rPr kumimoji="1" lang="ja-JP" altLang="en-US" dirty="0" smtClean="0"/>
              <a:t>は、産業・企業・働き方・行政・生活・学習といった様々な観点で、</a:t>
            </a:r>
            <a:r>
              <a:rPr kumimoji="1" lang="en-US" altLang="ja-JP" dirty="0" smtClean="0"/>
              <a:t>10</a:t>
            </a:r>
            <a:r>
              <a:rPr kumimoji="1" lang="ja-JP" altLang="en-US" dirty="0" smtClean="0"/>
              <a:t>年後の姿を考察し、今を考える目的を置いた。</a:t>
            </a:r>
            <a:endParaRPr kumimoji="1" lang="en-US" altLang="ja-JP" dirty="0" smtClean="0"/>
          </a:p>
          <a:p>
            <a:r>
              <a:rPr lang="ja-JP" altLang="en-US" dirty="0" smtClean="0"/>
              <a:t>昨年の活動だけでは、深く掘り下げるに至らなかった点も多々あり、各分野の専門家を招いて学ぶ場とした。</a:t>
            </a:r>
            <a:endParaRPr lang="en-US" altLang="ja-JP" dirty="0" smtClean="0"/>
          </a:p>
          <a:p>
            <a:r>
              <a:rPr lang="ja-JP" altLang="en-US" dirty="0"/>
              <a:t>外部</a:t>
            </a:r>
            <a:r>
              <a:rPr lang="ja-JP" altLang="en-US" dirty="0" smtClean="0"/>
              <a:t>の講師を招くことにより、得られる知識は多く、刺激の場となったが、</a:t>
            </a:r>
            <a:r>
              <a:rPr lang="en-US" altLang="ja-JP" dirty="0" smtClean="0"/>
              <a:t>10</a:t>
            </a:r>
            <a:r>
              <a:rPr lang="ja-JP" altLang="en-US" dirty="0" smtClean="0"/>
              <a:t>年後のあり方については、相変わらず不明瞭な状態で終わったということは否めない。</a:t>
            </a:r>
            <a:endParaRPr kumimoji="1" lang="ja-JP" altLang="en-US" dirty="0"/>
          </a:p>
        </p:txBody>
      </p:sp>
    </p:spTree>
    <p:extLst>
      <p:ext uri="{BB962C8B-B14F-4D97-AF65-F5344CB8AC3E}">
        <p14:creationId xmlns:p14="http://schemas.microsoft.com/office/powerpoint/2010/main" val="1950487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具体的な活動報告</a:t>
            </a:r>
            <a:endParaRPr kumimoji="1" lang="ja-JP" altLang="en-US" dirty="0"/>
          </a:p>
        </p:txBody>
      </p:sp>
      <p:sp>
        <p:nvSpPr>
          <p:cNvPr id="3" name="コンテンツ プレースホルダー 2"/>
          <p:cNvSpPr>
            <a:spLocks noGrp="1"/>
          </p:cNvSpPr>
          <p:nvPr>
            <p:ph sz="quarter" idx="1"/>
          </p:nvPr>
        </p:nvSpPr>
        <p:spPr>
          <a:xfrm>
            <a:off x="457200" y="1600200"/>
            <a:ext cx="8147248" cy="4873752"/>
          </a:xfrm>
        </p:spPr>
        <p:txBody>
          <a:bodyPr/>
          <a:lstStyle/>
          <a:p>
            <a:r>
              <a:rPr kumimoji="1" lang="ja-JP" altLang="en-US" b="1" dirty="0" smtClean="0"/>
              <a:t>「産学連携の</a:t>
            </a:r>
            <a:r>
              <a:rPr kumimoji="1" lang="en-US" altLang="ja-JP" b="1" dirty="0" smtClean="0"/>
              <a:t>10</a:t>
            </a:r>
            <a:r>
              <a:rPr kumimoji="1" lang="ja-JP" altLang="en-US" b="1" dirty="0" smtClean="0"/>
              <a:t>年後」</a:t>
            </a:r>
            <a:endParaRPr kumimoji="1" lang="en-US" altLang="ja-JP" b="1" dirty="0" smtClean="0"/>
          </a:p>
          <a:p>
            <a:r>
              <a:rPr lang="ja-JP" altLang="en-US" b="1" dirty="0" smtClean="0"/>
              <a:t>「</a:t>
            </a:r>
            <a:r>
              <a:rPr lang="en-US" altLang="ja-JP" b="1" dirty="0" smtClean="0"/>
              <a:t>IT</a:t>
            </a:r>
            <a:r>
              <a:rPr lang="ja-JP" altLang="en-US" b="1" dirty="0"/>
              <a:t>やクラウドで</a:t>
            </a:r>
            <a:r>
              <a:rPr lang="en-US" altLang="ja-JP" b="1" dirty="0"/>
              <a:t>10</a:t>
            </a:r>
            <a:r>
              <a:rPr lang="ja-JP" altLang="en-US" b="1" dirty="0"/>
              <a:t>年後の社会はどうなるの</a:t>
            </a:r>
            <a:r>
              <a:rPr lang="ja-JP" altLang="en-US" b="1" dirty="0" smtClean="0"/>
              <a:t>か」</a:t>
            </a:r>
            <a:r>
              <a:rPr lang="ja-JP" altLang="en-US" b="1" dirty="0"/>
              <a:t/>
            </a:r>
            <a:br>
              <a:rPr lang="ja-JP" altLang="en-US" b="1" dirty="0"/>
            </a:br>
            <a:r>
              <a:rPr lang="ja-JP" altLang="en-US" sz="1600" dirty="0" smtClean="0"/>
              <a:t>講師</a:t>
            </a:r>
            <a:r>
              <a:rPr lang="ja-JP" altLang="en-US" sz="1600" dirty="0"/>
              <a:t>：櫻井豊様（シスコシステムズ　政策・</a:t>
            </a:r>
            <a:r>
              <a:rPr lang="en-US" altLang="ja-JP" sz="1600" dirty="0"/>
              <a:t>CSR</a:t>
            </a:r>
            <a:r>
              <a:rPr lang="ja-JP" altLang="en-US" sz="1600" dirty="0"/>
              <a:t>推進部　政策担当シニアマネージャー） </a:t>
            </a:r>
            <a:endParaRPr lang="en-US" altLang="ja-JP" sz="1600" dirty="0" smtClean="0"/>
          </a:p>
          <a:p>
            <a:r>
              <a:rPr lang="ja-JP" altLang="en-US" b="1" dirty="0" smtClean="0"/>
              <a:t>「ＴＰＰは是か非か？」</a:t>
            </a:r>
            <a:endParaRPr lang="en-US" altLang="ja-JP" b="1" dirty="0" smtClean="0"/>
          </a:p>
          <a:p>
            <a:r>
              <a:rPr lang="ja-JP" altLang="en-US" b="1" dirty="0" smtClean="0"/>
              <a:t>「科学技術政策の</a:t>
            </a:r>
            <a:r>
              <a:rPr lang="en-US" altLang="ja-JP" b="1" dirty="0" smtClean="0"/>
              <a:t>10</a:t>
            </a:r>
            <a:r>
              <a:rPr lang="ja-JP" altLang="en-US" b="1" dirty="0" smtClean="0"/>
              <a:t>年後」</a:t>
            </a:r>
            <a:endParaRPr lang="ja-JP" altLang="en-US" b="1" dirty="0"/>
          </a:p>
          <a:p>
            <a:r>
              <a:rPr lang="ja-JP" altLang="en-US" b="1" dirty="0" smtClean="0"/>
              <a:t>「産業</a:t>
            </a:r>
            <a:r>
              <a:rPr lang="ja-JP" altLang="en-US" b="1" dirty="0"/>
              <a:t>アーキテクチャの変化とベンチャー起業</a:t>
            </a:r>
            <a:r>
              <a:rPr lang="ja-JP" altLang="en-US" b="1" dirty="0" smtClean="0"/>
              <a:t>支援」 </a:t>
            </a:r>
            <a:r>
              <a:rPr lang="ja-JP" altLang="en-US" b="1" dirty="0"/>
              <a:t/>
            </a:r>
            <a:br>
              <a:rPr lang="ja-JP" altLang="en-US" b="1" dirty="0"/>
            </a:br>
            <a:r>
              <a:rPr lang="ja-JP" altLang="en-US" sz="1600" dirty="0" smtClean="0"/>
              <a:t>講師</a:t>
            </a:r>
            <a:r>
              <a:rPr lang="ja-JP" altLang="en-US" sz="1600" dirty="0"/>
              <a:t>：安藤晴彦 様（内閣官房知財戦略推進事務局　参事官、電気通信大学特任教授） </a:t>
            </a:r>
            <a:endParaRPr lang="en-US" altLang="ja-JP" sz="1600" dirty="0" smtClean="0"/>
          </a:p>
          <a:p>
            <a:r>
              <a:rPr lang="ja-JP" altLang="en-US" b="1" dirty="0" smtClean="0"/>
              <a:t>「投資</a:t>
            </a:r>
            <a:r>
              <a:rPr lang="ja-JP" altLang="en-US" b="1" dirty="0"/>
              <a:t>を引き出すためのビジネスプラン　シリコンバレーでの起業体験から </a:t>
            </a:r>
            <a:r>
              <a:rPr lang="ja-JP" altLang="en-US" b="1" dirty="0" smtClean="0"/>
              <a:t>」</a:t>
            </a:r>
            <a:r>
              <a:rPr lang="ja-JP" altLang="en-US" b="1" dirty="0"/>
              <a:t/>
            </a:r>
            <a:br>
              <a:rPr lang="ja-JP" altLang="en-US" b="1" dirty="0"/>
            </a:br>
            <a:r>
              <a:rPr lang="ja-JP" altLang="en-US" sz="1600" dirty="0" smtClean="0"/>
              <a:t>講師</a:t>
            </a:r>
            <a:r>
              <a:rPr lang="ja-JP" altLang="en-US" sz="1600" dirty="0"/>
              <a:t>：曽我弘 様（</a:t>
            </a:r>
            <a:r>
              <a:rPr lang="en-US" altLang="ja-JP" sz="1600" dirty="0"/>
              <a:t>Vision Booster, LLC CEO</a:t>
            </a:r>
            <a:r>
              <a:rPr lang="ja-JP" altLang="en-US" sz="1600" dirty="0"/>
              <a:t>） </a:t>
            </a:r>
            <a:endParaRPr lang="en-US" altLang="ja-JP" sz="1600" dirty="0" smtClean="0"/>
          </a:p>
          <a:p>
            <a:r>
              <a:rPr lang="ja-JP" altLang="en-US" b="1" dirty="0" smtClean="0">
                <a:latin typeface="+mj-ea"/>
                <a:ea typeface="+mj-ea"/>
              </a:rPr>
              <a:t>「道州制と地方分権の可能性」</a:t>
            </a:r>
            <a:endParaRPr lang="en-US" altLang="ja-JP" b="1" dirty="0" smtClean="0">
              <a:latin typeface="+mj-ea"/>
              <a:ea typeface="+mj-ea"/>
            </a:endParaRPr>
          </a:p>
          <a:p>
            <a:pPr marL="0" indent="0">
              <a:buNone/>
            </a:pPr>
            <a:endParaRPr lang="ja-JP" altLang="en-US" sz="1600" dirty="0"/>
          </a:p>
          <a:p>
            <a:endParaRPr kumimoji="1" lang="ja-JP" altLang="en-US" dirty="0"/>
          </a:p>
        </p:txBody>
      </p:sp>
    </p:spTree>
    <p:extLst>
      <p:ext uri="{BB962C8B-B14F-4D97-AF65-F5344CB8AC3E}">
        <p14:creationId xmlns:p14="http://schemas.microsoft.com/office/powerpoint/2010/main" val="3381579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10</a:t>
            </a:r>
            <a:r>
              <a:rPr kumimoji="1" lang="ja-JP" altLang="en-US" dirty="0" smtClean="0"/>
              <a:t>年後から今を考える</a:t>
            </a:r>
            <a:endParaRPr kumimoji="1" lang="ja-JP" altLang="en-US" dirty="0"/>
          </a:p>
        </p:txBody>
      </p:sp>
      <p:sp>
        <p:nvSpPr>
          <p:cNvPr id="3" name="コンテンツ プレースホルダー 2"/>
          <p:cNvSpPr>
            <a:spLocks noGrp="1"/>
          </p:cNvSpPr>
          <p:nvPr>
            <p:ph sz="quarter" idx="1"/>
          </p:nvPr>
        </p:nvSpPr>
        <p:spPr>
          <a:xfrm>
            <a:off x="457200" y="1600200"/>
            <a:ext cx="7643192" cy="4873752"/>
          </a:xfrm>
        </p:spPr>
        <p:txBody>
          <a:bodyPr>
            <a:normAutofit fontScale="92500"/>
          </a:bodyPr>
          <a:lstStyle/>
          <a:p>
            <a:r>
              <a:rPr kumimoji="1" lang="en-US" altLang="ja-JP" dirty="0" smtClean="0"/>
              <a:t>10</a:t>
            </a:r>
            <a:r>
              <a:rPr kumimoji="1" lang="ja-JP" altLang="en-US" dirty="0" smtClean="0"/>
              <a:t>年後の世界について考える時、明るい未来のシナリオより、むしろ重い見通しと心配の方が現実感が強い。</a:t>
            </a:r>
            <a:endParaRPr kumimoji="1" lang="en-US" altLang="ja-JP" dirty="0" smtClean="0"/>
          </a:p>
          <a:p>
            <a:r>
              <a:rPr lang="ja-JP" altLang="en-US" dirty="0"/>
              <a:t>昨年</a:t>
            </a:r>
            <a:r>
              <a:rPr lang="ja-JP" altLang="en-US" dirty="0" smtClean="0"/>
              <a:t>の</a:t>
            </a:r>
            <a:r>
              <a:rPr lang="ja-JP" altLang="en-US" dirty="0"/>
              <a:t>活動で</a:t>
            </a:r>
            <a:r>
              <a:rPr lang="ja-JP" altLang="en-US" dirty="0" smtClean="0"/>
              <a:t>は、これを打開するＫｅｙ Ｗｏｒｄは、「チャレンジ精神」であった。たしかに、チャレンジ精神は、最初の一歩として、閉塞感からの脱却という観点では、重要なファクターであると思われるが、それだけでは、気運は盛り上がるものの変革までは至らない可能性もある。ＩＴリテラシーと英語のリテラシーが個人間格差や企業間格差を拡大する。よってこの</a:t>
            </a:r>
            <a:r>
              <a:rPr lang="en-US" altLang="ja-JP" dirty="0" smtClean="0"/>
              <a:t>2</a:t>
            </a:r>
            <a:r>
              <a:rPr lang="ja-JP" altLang="en-US" dirty="0" smtClean="0"/>
              <a:t>分野の教育が急務であるという櫻井さんの指摘を始め、現状の大手企業ではなく、ベンチャーが未来を変えるかもしれない可能性を示唆した安藤さんや曽我さんの指摘も刺激的であった。また、ＴＰＰや道州制といった仕組みの変化について議論を行うことにより、どのようなシステムが今後のより良い変革に寄与するかといった議論が行われた。</a:t>
            </a:r>
            <a:endParaRPr kumimoji="1" lang="en-US" altLang="ja-JP" dirty="0" smtClean="0"/>
          </a:p>
          <a:p>
            <a:endParaRPr kumimoji="1" lang="ja-JP" altLang="en-US" dirty="0"/>
          </a:p>
        </p:txBody>
      </p:sp>
    </p:spTree>
    <p:extLst>
      <p:ext uri="{BB962C8B-B14F-4D97-AF65-F5344CB8AC3E}">
        <p14:creationId xmlns:p14="http://schemas.microsoft.com/office/powerpoint/2010/main" val="894654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来年度は！</a:t>
            </a:r>
            <a:endParaRPr kumimoji="1" lang="ja-JP" altLang="en-US" dirty="0"/>
          </a:p>
        </p:txBody>
      </p:sp>
      <p:sp>
        <p:nvSpPr>
          <p:cNvPr id="3" name="コンテンツ プレースホルダー 2"/>
          <p:cNvSpPr>
            <a:spLocks noGrp="1"/>
          </p:cNvSpPr>
          <p:nvPr>
            <p:ph sz="quarter" idx="1"/>
          </p:nvPr>
        </p:nvSpPr>
        <p:spPr/>
        <p:txBody>
          <a:bodyPr/>
          <a:lstStyle/>
          <a:p>
            <a:pPr marL="0" indent="0">
              <a:buNone/>
            </a:pPr>
            <a:r>
              <a:rPr kumimoji="1" lang="en-US" altLang="ja-JP" dirty="0" smtClean="0"/>
              <a:t>10</a:t>
            </a:r>
            <a:r>
              <a:rPr kumimoji="1" lang="ja-JP" altLang="en-US" dirty="0" smtClean="0"/>
              <a:t>年後の将来については、</a:t>
            </a:r>
            <a:r>
              <a:rPr kumimoji="1" lang="en-US" altLang="ja-JP" dirty="0" smtClean="0"/>
              <a:t>2</a:t>
            </a:r>
            <a:r>
              <a:rPr kumimoji="1" lang="ja-JP" altLang="en-US" dirty="0" smtClean="0"/>
              <a:t>年間も考えてきましたので、そろそろ終わりにして、来年度は、</a:t>
            </a:r>
            <a:r>
              <a:rPr kumimoji="1" lang="ja-JP" altLang="en-US" b="1" dirty="0" smtClean="0"/>
              <a:t>ライセンス・アソシエイト分科会</a:t>
            </a:r>
            <a:r>
              <a:rPr lang="ja-JP" altLang="en-US" dirty="0" smtClean="0"/>
              <a:t>を再開しようと思っています。</a:t>
            </a:r>
            <a:endParaRPr lang="en-US" altLang="ja-JP" dirty="0" smtClean="0"/>
          </a:p>
          <a:p>
            <a:pPr marL="0" indent="0">
              <a:buNone/>
            </a:pPr>
            <a:endParaRPr lang="en-US" altLang="ja-JP" dirty="0" smtClean="0"/>
          </a:p>
          <a:p>
            <a:pPr marL="0" indent="0">
              <a:buNone/>
            </a:pPr>
            <a:r>
              <a:rPr lang="en-US" altLang="ja-JP" dirty="0"/>
              <a:t>3</a:t>
            </a:r>
            <a:r>
              <a:rPr lang="ja-JP" altLang="en-US" dirty="0"/>
              <a:t>年前</a:t>
            </a:r>
            <a:r>
              <a:rPr lang="ja-JP" altLang="en-US" dirty="0" smtClean="0"/>
              <a:t>のライセンス・アソシエイト分科会との違いは、ライセンスのケースメソッドだけではなく、ライセンスを取り巻く様々な環境やベンチャー支援策や成功事例研究等についても議論したいと思います。</a:t>
            </a:r>
            <a:endParaRPr kumimoji="1" lang="ja-JP" altLang="en-US" dirty="0"/>
          </a:p>
        </p:txBody>
      </p:sp>
    </p:spTree>
    <p:extLst>
      <p:ext uri="{BB962C8B-B14F-4D97-AF65-F5344CB8AC3E}">
        <p14:creationId xmlns:p14="http://schemas.microsoft.com/office/powerpoint/2010/main" val="42354365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67</TotalTime>
  <Words>470</Words>
  <Application>Microsoft Office PowerPoint</Application>
  <PresentationFormat>画面に合わせる (4:3)</PresentationFormat>
  <Paragraphs>22</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スパイス</vt:lpstr>
      <vt:lpstr>2020分科会報告</vt:lpstr>
      <vt:lpstr>2020分科会が目指したところと結果</vt:lpstr>
      <vt:lpstr>具体的な活動報告</vt:lpstr>
      <vt:lpstr>10年後から今を考える</vt:lpstr>
      <vt:lpstr>来年度は！</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2020分科会報告</dc:title>
  <dc:creator>Yamamoto</dc:creator>
  <cp:lastModifiedBy> </cp:lastModifiedBy>
  <cp:revision>6</cp:revision>
  <dcterms:created xsi:type="dcterms:W3CDTF">2012-03-09T05:03:04Z</dcterms:created>
  <dcterms:modified xsi:type="dcterms:W3CDTF">2012-03-09T06:10:19Z</dcterms:modified>
</cp:coreProperties>
</file>