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6" r:id="rId3"/>
    <p:sldId id="268" r:id="rId4"/>
    <p:sldId id="269" r:id="rId5"/>
    <p:sldId id="261" r:id="rId6"/>
    <p:sldId id="258" r:id="rId7"/>
    <p:sldId id="259" r:id="rId8"/>
    <p:sldId id="260" r:id="rId9"/>
    <p:sldId id="267" r:id="rId10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4333A74-6190-4228-B288-AAD7F9B13377}" type="datetimeFigureOut">
              <a:rPr kumimoji="1" lang="ja-JP" altLang="en-US" smtClean="0"/>
              <a:pPr/>
              <a:t>2012/3/9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63139E0-7FFF-4E5D-A031-4DD69F5F780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33A74-6190-4228-B288-AAD7F9B13377}" type="datetimeFigureOut">
              <a:rPr kumimoji="1" lang="ja-JP" altLang="en-US" smtClean="0"/>
              <a:pPr/>
              <a:t>2012/3/9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3139E0-7FFF-4E5D-A031-4DD69F5F780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33A74-6190-4228-B288-AAD7F9B13377}" type="datetimeFigureOut">
              <a:rPr kumimoji="1" lang="ja-JP" altLang="en-US" smtClean="0"/>
              <a:pPr/>
              <a:t>2012/3/9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3139E0-7FFF-4E5D-A031-4DD69F5F780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33A74-6190-4228-B288-AAD7F9B13377}" type="datetimeFigureOut">
              <a:rPr kumimoji="1" lang="ja-JP" altLang="en-US" smtClean="0"/>
              <a:pPr/>
              <a:t>2012/3/9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3139E0-7FFF-4E5D-A031-4DD69F5F780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33A74-6190-4228-B288-AAD7F9B13377}" type="datetimeFigureOut">
              <a:rPr kumimoji="1" lang="ja-JP" altLang="en-US" smtClean="0"/>
              <a:pPr/>
              <a:t>2012/3/9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3139E0-7FFF-4E5D-A031-4DD69F5F780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山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山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33A74-6190-4228-B288-AAD7F9B13377}" type="datetimeFigureOut">
              <a:rPr kumimoji="1" lang="ja-JP" altLang="en-US" smtClean="0"/>
              <a:pPr/>
              <a:t>2012/3/9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3139E0-7FFF-4E5D-A031-4DD69F5F780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33A74-6190-4228-B288-AAD7F9B13377}" type="datetimeFigureOut">
              <a:rPr kumimoji="1" lang="ja-JP" altLang="en-US" smtClean="0"/>
              <a:pPr/>
              <a:t>2012/3/9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3139E0-7FFF-4E5D-A031-4DD69F5F780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33A74-6190-4228-B288-AAD7F9B13377}" type="datetimeFigureOut">
              <a:rPr kumimoji="1" lang="ja-JP" altLang="en-US" smtClean="0"/>
              <a:pPr/>
              <a:t>2012/3/9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3139E0-7FFF-4E5D-A031-4DD69F5F780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33A74-6190-4228-B288-AAD7F9B13377}" type="datetimeFigureOut">
              <a:rPr kumimoji="1" lang="ja-JP" altLang="en-US" smtClean="0"/>
              <a:pPr/>
              <a:t>2012/3/9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3139E0-7FFF-4E5D-A031-4DD69F5F780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4333A74-6190-4228-B288-AAD7F9B13377}" type="datetimeFigureOut">
              <a:rPr kumimoji="1" lang="ja-JP" altLang="en-US" smtClean="0"/>
              <a:pPr/>
              <a:t>2012/3/9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3139E0-7FFF-4E5D-A031-4DD69F5F780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4333A74-6190-4228-B288-AAD7F9B13377}" type="datetimeFigureOut">
              <a:rPr kumimoji="1" lang="ja-JP" altLang="en-US" smtClean="0"/>
              <a:pPr/>
              <a:t>2012/3/9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63139E0-7FFF-4E5D-A031-4DD69F5F780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フリーフォーム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コネクタ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山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山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フリーフォーム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コネクタ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タイトル プレースホル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0" name="テキスト プレースホル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4333A74-6190-4228-B288-AAD7F9B13377}" type="datetimeFigureOut">
              <a:rPr kumimoji="1" lang="ja-JP" altLang="en-US" smtClean="0"/>
              <a:pPr/>
              <a:t>2012/3/9</a:t>
            </a:fld>
            <a:endParaRPr kumimoji="1" lang="ja-JP" altLang="en-US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63139E0-7FFF-4E5D-A031-4DD69F5F780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1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ogetter.com/li/189261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ideshare.net/chizaisupport/ss-11836114" TargetMode="Externa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2304256"/>
          </a:xfrm>
        </p:spPr>
        <p:txBody>
          <a:bodyPr>
            <a:normAutofit/>
          </a:bodyPr>
          <a:lstStyle/>
          <a:p>
            <a:r>
              <a:rPr kumimoji="1" lang="ja-JP" altLang="en-US" b="0" dirty="0" smtClean="0">
                <a:effectLst/>
                <a:latin typeface="HG創英角ﾎﾟｯﾌﾟ体" pitchFamily="49" charset="-128"/>
                <a:ea typeface="HG創英角ﾎﾟｯﾌﾟ体" pitchFamily="49" charset="-128"/>
              </a:rPr>
              <a:t>若手研究者のための</a:t>
            </a:r>
            <a:r>
              <a:rPr kumimoji="1" lang="en-US" altLang="ja-JP" b="0" dirty="0" smtClean="0">
                <a:effectLst/>
                <a:latin typeface="HG創英角ﾎﾟｯﾌﾟ体" pitchFamily="49" charset="-128"/>
                <a:ea typeface="HG創英角ﾎﾟｯﾌﾟ体" pitchFamily="49" charset="-128"/>
              </a:rPr>
              <a:t/>
            </a:r>
            <a:br>
              <a:rPr kumimoji="1" lang="en-US" altLang="ja-JP" b="0" dirty="0" smtClean="0">
                <a:effectLst/>
                <a:latin typeface="HG創英角ﾎﾟｯﾌﾟ体" pitchFamily="49" charset="-128"/>
                <a:ea typeface="HG創英角ﾎﾟｯﾌﾟ体" pitchFamily="49" charset="-128"/>
              </a:rPr>
            </a:br>
            <a:r>
              <a:rPr lang="ja-JP" altLang="en-US" b="0" dirty="0">
                <a:effectLst/>
                <a:latin typeface="HG創英角ﾎﾟｯﾌﾟ体" pitchFamily="49" charset="-128"/>
                <a:ea typeface="HG創英角ﾎﾟｯﾌﾟ体" pitchFamily="49" charset="-128"/>
              </a:rPr>
              <a:t>知的</a:t>
            </a:r>
            <a:r>
              <a:rPr lang="ja-JP" altLang="en-US" b="0" dirty="0" smtClean="0">
                <a:effectLst/>
                <a:latin typeface="HG創英角ﾎﾟｯﾌﾟ体" pitchFamily="49" charset="-128"/>
                <a:ea typeface="HG創英角ﾎﾟｯﾌﾟ体" pitchFamily="49" charset="-128"/>
              </a:rPr>
              <a:t>財産リテラシー</a:t>
            </a:r>
            <a:r>
              <a:rPr lang="ja-JP" altLang="en-US" b="0" dirty="0" smtClean="0">
                <a:effectLst/>
                <a:latin typeface="HG創英角ﾎﾟｯﾌﾟ体" pitchFamily="49" charset="-128"/>
                <a:ea typeface="HG創英角ﾎﾟｯﾌﾟ体" pitchFamily="49" charset="-128"/>
              </a:rPr>
              <a:t>講座</a:t>
            </a:r>
            <a:r>
              <a:rPr lang="en-US" altLang="ja-JP" b="0" dirty="0" smtClean="0">
                <a:effectLst/>
                <a:latin typeface="HG創英角ﾎﾟｯﾌﾟ体" pitchFamily="49" charset="-128"/>
                <a:ea typeface="HG創英角ﾎﾟｯﾌﾟ体" pitchFamily="49" charset="-128"/>
              </a:rPr>
              <a:t/>
            </a:r>
            <a:br>
              <a:rPr lang="en-US" altLang="ja-JP" b="0" dirty="0" smtClean="0">
                <a:effectLst/>
                <a:latin typeface="HG創英角ﾎﾟｯﾌﾟ体" pitchFamily="49" charset="-128"/>
                <a:ea typeface="HG創英角ﾎﾟｯﾌﾟ体" pitchFamily="49" charset="-128"/>
              </a:rPr>
            </a:br>
            <a:r>
              <a:rPr lang="en-US" altLang="ja-JP" sz="3200" b="0" dirty="0" smtClean="0">
                <a:effectLst/>
                <a:latin typeface="HG創英角ﾎﾟｯﾌﾟ体" pitchFamily="49" charset="-128"/>
                <a:ea typeface="HG創英角ﾎﾟｯﾌﾟ体" pitchFamily="49" charset="-128"/>
              </a:rPr>
              <a:t>(</a:t>
            </a:r>
            <a:r>
              <a:rPr lang="en-US" altLang="ja-JP" sz="3200" b="0" dirty="0" err="1" smtClean="0">
                <a:effectLst/>
                <a:latin typeface="HG創英角ﾎﾟｯﾌﾟ体" pitchFamily="49" charset="-128"/>
                <a:ea typeface="HG創英角ﾎﾟｯﾌﾟ体" pitchFamily="49" charset="-128"/>
              </a:rPr>
              <a:t>Smips</a:t>
            </a:r>
            <a:r>
              <a:rPr lang="en-US" altLang="ja-JP" sz="3200" b="0" dirty="0" smtClean="0">
                <a:effectLst/>
                <a:latin typeface="HG創英角ﾎﾟｯﾌﾟ体" pitchFamily="49" charset="-128"/>
                <a:ea typeface="HG創英角ﾎﾟｯﾌﾟ体" pitchFamily="49" charset="-128"/>
              </a:rPr>
              <a:t>)</a:t>
            </a:r>
            <a:endParaRPr kumimoji="1" lang="ja-JP" altLang="en-US" b="0" dirty="0">
              <a:effectLst/>
              <a:latin typeface="HG創英角ﾎﾟｯﾌﾟ体" pitchFamily="49" charset="-128"/>
              <a:ea typeface="HG創英角ﾎﾟｯﾌﾟ体" pitchFamily="49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5800" y="3741464"/>
            <a:ext cx="7772400" cy="1199704"/>
          </a:xfrm>
        </p:spPr>
        <p:txBody>
          <a:bodyPr>
            <a:normAutofit/>
          </a:bodyPr>
          <a:lstStyle/>
          <a:p>
            <a:r>
              <a:rPr lang="ja-JP" altLang="en-US" sz="4800" dirty="0" smtClean="0">
                <a:latin typeface="HG創英角ﾎﾟｯﾌﾟ体" pitchFamily="49" charset="-128"/>
                <a:ea typeface="HG創英角ﾎﾟｯﾌﾟ体" pitchFamily="49" charset="-128"/>
              </a:rPr>
              <a:t>山田　光利</a:t>
            </a:r>
            <a:endParaRPr kumimoji="1" lang="ja-JP" altLang="en-US" sz="4800" dirty="0">
              <a:latin typeface="HG創英角ﾎﾟｯﾌﾟ体" pitchFamily="49" charset="-128"/>
              <a:ea typeface="HG創英角ﾎﾟｯﾌﾟ体" pitchFamily="49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/>
          <p:cNvSpPr txBox="1"/>
          <p:nvPr/>
        </p:nvSpPr>
        <p:spPr>
          <a:xfrm>
            <a:off x="0" y="764704"/>
            <a:ext cx="914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2400" dirty="0" err="1" smtClean="0">
                <a:latin typeface="HG創英角ﾎﾟｯﾌﾟ体" pitchFamily="49" charset="-128"/>
                <a:ea typeface="HG創英角ﾎﾟｯﾌﾟ体" pitchFamily="49" charset="-128"/>
              </a:rPr>
              <a:t>Smips</a:t>
            </a:r>
            <a:r>
              <a:rPr lang="ja-JP" altLang="en-US" sz="2400" dirty="0" smtClean="0">
                <a:latin typeface="HG創英角ﾎﾟｯﾌﾟ体" pitchFamily="49" charset="-128"/>
                <a:ea typeface="HG創英角ﾎﾟｯﾌﾟ体" pitchFamily="49" charset="-128"/>
              </a:rPr>
              <a:t>は知的財産</a:t>
            </a:r>
            <a:r>
              <a:rPr lang="ja-JP" altLang="en-US" sz="2400" dirty="0" smtClean="0">
                <a:latin typeface="HG創英角ﾎﾟｯﾌﾟ体" pitchFamily="49" charset="-128"/>
                <a:ea typeface="HG創英角ﾎﾟｯﾌﾟ体" pitchFamily="49" charset="-128"/>
              </a:rPr>
              <a:t>に</a:t>
            </a:r>
            <a:r>
              <a:rPr lang="ja-JP" altLang="en-US" sz="2400" dirty="0" smtClean="0">
                <a:latin typeface="HG創英角ﾎﾟｯﾌﾟ体" pitchFamily="49" charset="-128"/>
                <a:ea typeface="HG創英角ﾎﾟｯﾌﾟ体" pitchFamily="49" charset="-128"/>
              </a:rPr>
              <a:t>関心</a:t>
            </a:r>
            <a:r>
              <a:rPr lang="ja-JP" altLang="en-US" sz="2400" dirty="0" smtClean="0">
                <a:latin typeface="HG創英角ﾎﾟｯﾌﾟ体" pitchFamily="49" charset="-128"/>
                <a:ea typeface="HG創英角ﾎﾟｯﾌﾟ体" pitchFamily="49" charset="-128"/>
              </a:rPr>
              <a:t>の高い</a:t>
            </a:r>
            <a:endParaRPr lang="en-US" altLang="ja-JP" sz="2400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2400" dirty="0" smtClean="0">
                <a:latin typeface="HG創英角ﾎﾟｯﾌﾟ体" pitchFamily="49" charset="-128"/>
                <a:ea typeface="HG創英角ﾎﾟｯﾌﾟ体" pitchFamily="49" charset="-128"/>
              </a:rPr>
              <a:t>人が集まる研究会</a:t>
            </a:r>
            <a:endParaRPr lang="en-US" altLang="ja-JP" sz="2400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pPr algn="ctr">
              <a:lnSpc>
                <a:spcPct val="150000"/>
              </a:lnSpc>
            </a:pPr>
            <a:endParaRPr lang="en-US" altLang="ja-JP" sz="2400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2400" dirty="0" err="1" smtClean="0">
                <a:latin typeface="HG創英角ﾎﾟｯﾌﾟ体" pitchFamily="49" charset="-128"/>
                <a:ea typeface="HG創英角ﾎﾟｯﾌﾟ体" pitchFamily="49" charset="-128"/>
              </a:rPr>
              <a:t>なのに</a:t>
            </a:r>
            <a:endParaRPr lang="en-US" altLang="ja-JP" sz="2400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pPr algn="ctr">
              <a:lnSpc>
                <a:spcPct val="150000"/>
              </a:lnSpc>
            </a:pPr>
            <a:endParaRPr kumimoji="1" lang="en-US" altLang="ja-JP" sz="2400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2400" dirty="0" smtClean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</a:rPr>
              <a:t>知的財産の生み出し手である</a:t>
            </a:r>
            <a:endParaRPr lang="en-US" altLang="ja-JP" sz="2400" dirty="0" smtClean="0">
              <a:solidFill>
                <a:srgbClr val="FF0000"/>
              </a:solidFill>
              <a:latin typeface="HG創英角ﾎﾟｯﾌﾟ体" pitchFamily="49" charset="-128"/>
              <a:ea typeface="HG創英角ﾎﾟｯﾌﾟ体" pitchFamily="49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2400" dirty="0" smtClean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</a:rPr>
              <a:t>研究者</a:t>
            </a:r>
            <a:r>
              <a:rPr lang="ja-JP" altLang="en-US" sz="1400" dirty="0" smtClean="0">
                <a:latin typeface="HG創英角ﾎﾟｯﾌﾟ体" pitchFamily="49" charset="-128"/>
                <a:ea typeface="HG創英角ﾎﾟｯﾌﾟ体" pitchFamily="49" charset="-128"/>
              </a:rPr>
              <a:t>（</a:t>
            </a:r>
            <a:r>
              <a:rPr lang="en-US" altLang="ja-JP" sz="1400" dirty="0" smtClean="0">
                <a:latin typeface="HG創英角ﾎﾟｯﾌﾟ体" pitchFamily="49" charset="-128"/>
                <a:ea typeface="HG創英角ﾎﾟｯﾌﾟ体" pitchFamily="49" charset="-128"/>
              </a:rPr>
              <a:t>※</a:t>
            </a:r>
            <a:r>
              <a:rPr lang="ja-JP" altLang="en-US" sz="1400" dirty="0" smtClean="0">
                <a:latin typeface="HG創英角ﾎﾟｯﾌﾟ体" pitchFamily="49" charset="-128"/>
                <a:ea typeface="HG創英角ﾎﾟｯﾌﾟ体" pitchFamily="49" charset="-128"/>
              </a:rPr>
              <a:t>知財の研究者除く）</a:t>
            </a:r>
            <a:endParaRPr lang="en-US" altLang="ja-JP" sz="2400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pPr algn="ctr">
              <a:lnSpc>
                <a:spcPct val="150000"/>
              </a:lnSpc>
            </a:pPr>
            <a:endParaRPr lang="en-US" altLang="ja-JP" sz="2400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2400" dirty="0" smtClean="0">
                <a:latin typeface="HG創英角ﾎﾟｯﾌﾟ体" pitchFamily="49" charset="-128"/>
                <a:ea typeface="HG創英角ﾎﾟｯﾌﾟ体" pitchFamily="49" charset="-128"/>
              </a:rPr>
              <a:t>の参加が少ない（気がする）</a:t>
            </a:r>
            <a:endParaRPr lang="en-US" altLang="ja-JP" sz="2400" dirty="0" smtClean="0">
              <a:latin typeface="HG創英角ﾎﾟｯﾌﾟ体" pitchFamily="49" charset="-128"/>
              <a:ea typeface="HG創英角ﾎﾟｯﾌﾟ体" pitchFamily="49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/>
          <p:cNvSpPr txBox="1"/>
          <p:nvPr/>
        </p:nvSpPr>
        <p:spPr>
          <a:xfrm>
            <a:off x="0" y="1628800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400" dirty="0" smtClean="0">
                <a:latin typeface="HG創英角ﾎﾟｯﾌﾟ体" pitchFamily="49" charset="-128"/>
                <a:ea typeface="HG創英角ﾎﾟｯﾌﾟ体" pitchFamily="49" charset="-128"/>
              </a:rPr>
              <a:t>なので、</a:t>
            </a:r>
            <a:endParaRPr lang="en-US" altLang="ja-JP" sz="2400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pPr algn="ctr">
              <a:lnSpc>
                <a:spcPct val="150000"/>
              </a:lnSpc>
            </a:pPr>
            <a:endParaRPr lang="en-US" altLang="ja-JP" sz="2400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2400" dirty="0" smtClean="0">
                <a:latin typeface="HG創英角ﾎﾟｯﾌﾟ体" pitchFamily="49" charset="-128"/>
                <a:ea typeface="HG創英角ﾎﾟｯﾌﾟ体" pitchFamily="49" charset="-128"/>
              </a:rPr>
              <a:t>（主に自然科学系の）研究者に関係ありそうな</a:t>
            </a:r>
            <a:endParaRPr kumimoji="1" lang="en-US" altLang="ja-JP" sz="2400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2400" dirty="0" smtClean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</a:rPr>
              <a:t>知的財産</a:t>
            </a:r>
            <a:r>
              <a:rPr kumimoji="1" lang="ja-JP" altLang="en-US" sz="2400" dirty="0" smtClean="0">
                <a:latin typeface="HG創英角ﾎﾟｯﾌﾟ体" pitchFamily="49" charset="-128"/>
                <a:ea typeface="HG創英角ﾎﾟｯﾌﾟ体" pitchFamily="49" charset="-128"/>
              </a:rPr>
              <a:t>の最新トピックを議論する</a:t>
            </a:r>
            <a:r>
              <a:rPr lang="ja-JP" altLang="en-US" sz="2400" dirty="0" smtClean="0">
                <a:latin typeface="HG創英角ﾎﾟｯﾌﾟ体" pitchFamily="49" charset="-128"/>
                <a:ea typeface="HG創英角ﾎﾟｯﾌﾟ体" pitchFamily="49" charset="-128"/>
              </a:rPr>
              <a:t>勉強会を始めて</a:t>
            </a:r>
            <a:endParaRPr lang="en-US" altLang="ja-JP" sz="2400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2400" dirty="0" smtClean="0">
                <a:latin typeface="HG創英角ﾎﾟｯﾌﾟ体" pitchFamily="49" charset="-128"/>
                <a:ea typeface="HG創英角ﾎﾟｯﾌﾟ体" pitchFamily="49" charset="-128"/>
              </a:rPr>
              <a:t>研究者を集めることに</a:t>
            </a:r>
            <a:r>
              <a:rPr lang="ja-JP" altLang="en-US" sz="2400" dirty="0" smtClean="0">
                <a:latin typeface="HG創英角ﾎﾟｯﾌﾟ体" pitchFamily="49" charset="-128"/>
                <a:ea typeface="HG創英角ﾎﾟｯﾌﾟ体" pitchFamily="49" charset="-128"/>
              </a:rPr>
              <a:t>しました</a:t>
            </a:r>
            <a:endParaRPr lang="en-US" altLang="ja-JP" sz="2400" dirty="0" smtClean="0">
              <a:latin typeface="HG創英角ﾎﾟｯﾌﾟ体" pitchFamily="49" charset="-128"/>
              <a:ea typeface="HG創英角ﾎﾟｯﾌﾟ体" pitchFamily="49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/>
          <p:cNvSpPr txBox="1"/>
          <p:nvPr/>
        </p:nvSpPr>
        <p:spPr>
          <a:xfrm>
            <a:off x="0" y="253877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2400" dirty="0" smtClean="0">
                <a:latin typeface="HG創英角ﾎﾟｯﾌﾟ体" pitchFamily="49" charset="-128"/>
                <a:ea typeface="HG創英角ﾎﾟｯﾌﾟ体" pitchFamily="49" charset="-128"/>
              </a:rPr>
              <a:t>いまのところ</a:t>
            </a:r>
            <a:endParaRPr kumimoji="1" lang="en-US" altLang="ja-JP" sz="2400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2400" dirty="0" smtClean="0">
                <a:latin typeface="HG創英角ﾎﾟｯﾌﾟ体" pitchFamily="49" charset="-128"/>
                <a:ea typeface="HG創英角ﾎﾟｯﾌﾟ体" pitchFamily="49" charset="-128"/>
              </a:rPr>
              <a:t>こんな内容を考えてます</a:t>
            </a:r>
            <a:endParaRPr lang="en-US" altLang="ja-JP" sz="2400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2400" dirty="0" smtClean="0">
                <a:latin typeface="HG創英角ﾎﾟｯﾌﾟ体" pitchFamily="49" charset="-128"/>
                <a:ea typeface="HG創英角ﾎﾟｯﾌﾟ体" pitchFamily="49" charset="-128"/>
              </a:rPr>
              <a:t>（他に良いネタあったら連絡ください）</a:t>
            </a:r>
            <a:endParaRPr lang="en-US" altLang="ja-JP" sz="2400" dirty="0" smtClean="0">
              <a:latin typeface="HG創英角ﾎﾟｯﾌﾟ体" pitchFamily="49" charset="-128"/>
              <a:ea typeface="HG創英角ﾎﾟｯﾌﾟ体" pitchFamily="49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586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ja-JP" altLang="en-US" b="0" dirty="0" smtClean="0">
                <a:effectLst/>
                <a:latin typeface="HG創英角ﾎﾟｯﾌﾟ体" pitchFamily="49" charset="-128"/>
                <a:ea typeface="HG創英角ﾎﾟｯﾌﾟ体" pitchFamily="49" charset="-128"/>
              </a:rPr>
              <a:t>第１回：</a:t>
            </a:r>
            <a:r>
              <a:rPr lang="en-US" altLang="ja-JP" b="0" dirty="0" smtClean="0">
                <a:effectLst/>
                <a:latin typeface="HG創英角ﾎﾟｯﾌﾟ体" pitchFamily="49" charset="-128"/>
                <a:ea typeface="HG創英角ﾎﾟｯﾌﾟ体" pitchFamily="49" charset="-128"/>
              </a:rPr>
              <a:t/>
            </a:r>
            <a:br>
              <a:rPr lang="en-US" altLang="ja-JP" b="0" dirty="0" smtClean="0">
                <a:effectLst/>
                <a:latin typeface="HG創英角ﾎﾟｯﾌﾟ体" pitchFamily="49" charset="-128"/>
                <a:ea typeface="HG創英角ﾎﾟｯﾌﾟ体" pitchFamily="49" charset="-128"/>
              </a:rPr>
            </a:br>
            <a:r>
              <a:rPr kumimoji="1" lang="ja-JP" altLang="en-US" b="0" dirty="0" smtClean="0">
                <a:effectLst/>
                <a:latin typeface="HG創英角ﾎﾟｯﾌﾟ体" pitchFamily="49" charset="-128"/>
                <a:ea typeface="HG創英角ﾎﾟｯﾌﾟ体" pitchFamily="49" charset="-128"/>
              </a:rPr>
              <a:t>ラボノートと</a:t>
            </a:r>
            <a:r>
              <a:rPr kumimoji="1" lang="en-US" altLang="ja-JP" b="0" dirty="0" smtClean="0">
                <a:effectLst/>
                <a:latin typeface="HG創英角ﾎﾟｯﾌﾟ体" pitchFamily="49" charset="-128"/>
                <a:ea typeface="HG創英角ﾎﾟｯﾌﾟ体" pitchFamily="49" charset="-128"/>
              </a:rPr>
              <a:t>SNS</a:t>
            </a:r>
            <a:r>
              <a:rPr kumimoji="1" lang="ja-JP" altLang="en-US" b="0" dirty="0" smtClean="0">
                <a:effectLst/>
                <a:latin typeface="HG創英角ﾎﾟｯﾌﾟ体" pitchFamily="49" charset="-128"/>
                <a:ea typeface="HG創英角ﾎﾟｯﾌﾟ体" pitchFamily="49" charset="-128"/>
              </a:rPr>
              <a:t>から考える</a:t>
            </a:r>
            <a:r>
              <a:rPr kumimoji="1" lang="en-US" altLang="ja-JP" b="0" dirty="0" smtClean="0">
                <a:effectLst/>
                <a:latin typeface="HG創英角ﾎﾟｯﾌﾟ体" pitchFamily="49" charset="-128"/>
                <a:ea typeface="HG創英角ﾎﾟｯﾌﾟ体" pitchFamily="49" charset="-128"/>
              </a:rPr>
              <a:t/>
            </a:r>
            <a:br>
              <a:rPr kumimoji="1" lang="en-US" altLang="ja-JP" b="0" dirty="0" smtClean="0">
                <a:effectLst/>
                <a:latin typeface="HG創英角ﾎﾟｯﾌﾟ体" pitchFamily="49" charset="-128"/>
                <a:ea typeface="HG創英角ﾎﾟｯﾌﾟ体" pitchFamily="49" charset="-128"/>
              </a:rPr>
            </a:br>
            <a:r>
              <a:rPr kumimoji="1" lang="ja-JP" altLang="en-US" b="0" dirty="0" smtClean="0">
                <a:effectLst/>
                <a:latin typeface="HG創英角ﾎﾟｯﾌﾟ体" pitchFamily="49" charset="-128"/>
                <a:ea typeface="HG創英角ﾎﾟｯﾌﾟ体" pitchFamily="49" charset="-128"/>
              </a:rPr>
              <a:t>研究内容の適切な管理</a:t>
            </a:r>
            <a:endParaRPr kumimoji="1" lang="ja-JP" altLang="en-US" b="0" dirty="0">
              <a:effectLst/>
              <a:latin typeface="HG創英角ﾎﾟｯﾌﾟ体" pitchFamily="49" charset="-128"/>
              <a:ea typeface="HG創英角ﾎﾟｯﾌﾟ体" pitchFamily="49" charset="-128"/>
            </a:endParaRPr>
          </a:p>
        </p:txBody>
      </p:sp>
      <p:pic>
        <p:nvPicPr>
          <p:cNvPr id="1026" name="Picture 2" descr="C:\Documents and Settings\Administrator\Local Settings\Temporary Internet Files\Content.IE5\TX8MKAF5\MC90035221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086047"/>
            <a:ext cx="1789112" cy="1641475"/>
          </a:xfrm>
          <a:prstGeom prst="rect">
            <a:avLst/>
          </a:prstGeom>
          <a:noFill/>
        </p:spPr>
      </p:pic>
      <p:pic>
        <p:nvPicPr>
          <p:cNvPr id="1031" name="Picture 7" descr="C:\Documents and Settings\Administrator\Local Settings\Temporary Internet Files\Content.IE5\SNQ5G3GB\MC90019835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4174279"/>
            <a:ext cx="1518054" cy="1549721"/>
          </a:xfrm>
          <a:prstGeom prst="rect">
            <a:avLst/>
          </a:prstGeom>
          <a:noFill/>
        </p:spPr>
      </p:pic>
      <p:sp>
        <p:nvSpPr>
          <p:cNvPr id="10" name="テキスト ボックス 9"/>
          <p:cNvSpPr txBox="1"/>
          <p:nvPr/>
        </p:nvSpPr>
        <p:spPr>
          <a:xfrm>
            <a:off x="4067944" y="2305903"/>
            <a:ext cx="46805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latin typeface="HG創英角ﾎﾟｯﾌﾟ体" pitchFamily="49" charset="-128"/>
                <a:ea typeface="HG創英角ﾎﾟｯﾌﾟ体" pitchFamily="49" charset="-128"/>
              </a:rPr>
              <a:t>【</a:t>
            </a:r>
            <a:r>
              <a:rPr kumimoji="1" lang="ja-JP" altLang="en-US" dirty="0" smtClean="0">
                <a:latin typeface="HG創英角ﾎﾟｯﾌﾟ体" pitchFamily="49" charset="-128"/>
                <a:ea typeface="HG創英角ﾎﾟｯﾌﾟ体" pitchFamily="49" charset="-128"/>
              </a:rPr>
              <a:t>トピック</a:t>
            </a:r>
            <a:r>
              <a:rPr kumimoji="1" lang="en-US" altLang="ja-JP" dirty="0" smtClean="0">
                <a:latin typeface="HG創英角ﾎﾟｯﾌﾟ体" pitchFamily="49" charset="-128"/>
                <a:ea typeface="HG創英角ﾎﾟｯﾌﾟ体" pitchFamily="49" charset="-128"/>
              </a:rPr>
              <a:t>】</a:t>
            </a:r>
          </a:p>
          <a:p>
            <a:r>
              <a:rPr kumimoji="1" lang="ja-JP" altLang="en-US" dirty="0" smtClean="0">
                <a:latin typeface="HG創英角ﾎﾟｯﾌﾟ体" pitchFamily="49" charset="-128"/>
                <a:ea typeface="HG創英角ﾎﾟｯﾌﾟ体" pitchFamily="49" charset="-128"/>
              </a:rPr>
              <a:t>・ラボノートを使った研究状況の管理</a:t>
            </a:r>
            <a:endParaRPr kumimoji="1" lang="en-US" altLang="ja-JP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r>
              <a:rPr lang="ja-JP" altLang="en-US" dirty="0" smtClean="0">
                <a:latin typeface="HG創英角ﾎﾟｯﾌﾟ体" pitchFamily="49" charset="-128"/>
                <a:ea typeface="HG創英角ﾎﾟｯﾌﾟ体" pitchFamily="49" charset="-128"/>
              </a:rPr>
              <a:t>・研究内容をオープンにする</a:t>
            </a:r>
            <a:endParaRPr lang="en-US" altLang="ja-JP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r>
              <a:rPr lang="ja-JP" altLang="en-US" dirty="0" smtClean="0">
                <a:latin typeface="HG創英角ﾎﾟｯﾌﾟ体" pitchFamily="49" charset="-128"/>
                <a:ea typeface="HG創英角ﾎﾟｯﾌﾟ体" pitchFamily="49" charset="-128"/>
              </a:rPr>
              <a:t>　メリットとデメリット</a:t>
            </a:r>
            <a:endParaRPr lang="en-US" altLang="ja-JP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r>
              <a:rPr lang="ja-JP" altLang="en-US" dirty="0" smtClean="0">
                <a:latin typeface="HG創英角ﾎﾟｯﾌﾟ体" pitchFamily="49" charset="-128"/>
                <a:ea typeface="HG創英角ﾎﾟｯﾌﾟ体" pitchFamily="49" charset="-128"/>
              </a:rPr>
              <a:t>・これからの共同研究のあり方</a:t>
            </a:r>
            <a:endParaRPr lang="en-US" altLang="ja-JP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r>
              <a:rPr kumimoji="1" lang="ja-JP" altLang="en-US" dirty="0" smtClean="0">
                <a:latin typeface="HG創英角ﾎﾟｯﾌﾟ体" pitchFamily="49" charset="-128"/>
                <a:ea typeface="HG創英角ﾎﾟｯﾌﾟ体" pitchFamily="49" charset="-128"/>
              </a:rPr>
              <a:t>・個人の研究、研究室の研究</a:t>
            </a:r>
            <a:endParaRPr kumimoji="1" lang="en-US" altLang="ja-JP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endParaRPr lang="en-US" altLang="ja-JP" dirty="0">
              <a:latin typeface="HG創英角ﾎﾟｯﾌﾟ体" pitchFamily="49" charset="-128"/>
              <a:ea typeface="HG創英角ﾎﾟｯﾌﾟ体" pitchFamily="49" charset="-128"/>
            </a:endParaRPr>
          </a:p>
          <a:p>
            <a:r>
              <a:rPr kumimoji="1" lang="en-US" altLang="ja-JP" dirty="0" smtClean="0">
                <a:latin typeface="HG創英角ﾎﾟｯﾌﾟ体" pitchFamily="49" charset="-128"/>
                <a:ea typeface="HG創英角ﾎﾟｯﾌﾟ体" pitchFamily="49" charset="-128"/>
              </a:rPr>
              <a:t>【</a:t>
            </a:r>
            <a:r>
              <a:rPr lang="ja-JP" altLang="en-US" dirty="0" smtClean="0">
                <a:latin typeface="HG創英角ﾎﾟｯﾌﾟ体" pitchFamily="49" charset="-128"/>
                <a:ea typeface="HG創英角ﾎﾟｯﾌﾟ体" pitchFamily="49" charset="-128"/>
              </a:rPr>
              <a:t>参考</a:t>
            </a:r>
            <a:r>
              <a:rPr kumimoji="1" lang="en-US" altLang="ja-JP" dirty="0" smtClean="0">
                <a:latin typeface="HG創英角ﾎﾟｯﾌﾟ体" pitchFamily="49" charset="-128"/>
                <a:ea typeface="HG創英角ﾎﾟｯﾌﾟ体" pitchFamily="49" charset="-128"/>
              </a:rPr>
              <a:t>】</a:t>
            </a:r>
          </a:p>
          <a:p>
            <a:r>
              <a:rPr kumimoji="1" lang="ja-JP" altLang="en-US" dirty="0" smtClean="0">
                <a:latin typeface="HG創英角ﾎﾟｯﾌﾟ体" pitchFamily="49" charset="-128"/>
                <a:ea typeface="HG創英角ﾎﾟｯﾌﾟ体" pitchFamily="49" charset="-128"/>
              </a:rPr>
              <a:t>理系なら知っておきたいラボノートの</a:t>
            </a:r>
            <a:endParaRPr kumimoji="1" lang="en-US" altLang="ja-JP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r>
              <a:rPr kumimoji="1" lang="ja-JP" altLang="en-US" dirty="0" smtClean="0">
                <a:latin typeface="HG創英角ﾎﾟｯﾌﾟ体" pitchFamily="49" charset="-128"/>
                <a:ea typeface="HG創英角ﾎﾟｯﾌﾟ体" pitchFamily="49" charset="-128"/>
              </a:rPr>
              <a:t>書き方（岡崎康史・隅</a:t>
            </a:r>
            <a:r>
              <a:rPr lang="zh-TW" altLang="en-US" dirty="0" smtClean="0">
                <a:latin typeface="HG創英角ﾎﾟｯﾌﾟ体" pitchFamily="49" charset="-128"/>
                <a:ea typeface="HG創英角ﾎﾟｯﾌﾟ体" pitchFamily="49" charset="-128"/>
              </a:rPr>
              <a:t>藏</a:t>
            </a:r>
            <a:r>
              <a:rPr kumimoji="1" lang="ja-JP" altLang="en-US" dirty="0" smtClean="0">
                <a:latin typeface="HG創英角ﾎﾟｯﾌﾟ体" pitchFamily="49" charset="-128"/>
                <a:ea typeface="HG創英角ﾎﾟｯﾌﾟ体" pitchFamily="49" charset="-128"/>
              </a:rPr>
              <a:t>康一</a:t>
            </a:r>
            <a:r>
              <a:rPr kumimoji="1" lang="en-US" altLang="ja-JP" dirty="0" smtClean="0">
                <a:latin typeface="HG創英角ﾎﾟｯﾌﾟ体" pitchFamily="49" charset="-128"/>
                <a:ea typeface="HG創英角ﾎﾟｯﾌﾟ体" pitchFamily="49" charset="-128"/>
              </a:rPr>
              <a:t>,2011</a:t>
            </a:r>
            <a:r>
              <a:rPr kumimoji="1" lang="ja-JP" altLang="en-US" dirty="0" smtClean="0">
                <a:latin typeface="HG創英角ﾎﾟｯﾌﾟ体" pitchFamily="49" charset="-128"/>
                <a:ea typeface="HG創英角ﾎﾟｯﾌﾟ体" pitchFamily="49" charset="-128"/>
              </a:rPr>
              <a:t>）</a:t>
            </a:r>
            <a:endParaRPr kumimoji="1" lang="en-US" altLang="ja-JP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endParaRPr lang="en-US" altLang="ja-JP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r>
              <a:rPr lang="ja-JP" altLang="en-US" dirty="0" smtClean="0">
                <a:latin typeface="HG創英角ﾎﾟｯﾌﾟ体" pitchFamily="49" charset="-128"/>
                <a:ea typeface="HG創英角ﾎﾟｯﾌﾟ体" pitchFamily="49" charset="-128"/>
              </a:rPr>
              <a:t>ソーシャルメディアから生まれる</a:t>
            </a:r>
            <a:endParaRPr lang="en-US" altLang="ja-JP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r>
              <a:rPr lang="ja-JP" altLang="en-US" dirty="0" smtClean="0">
                <a:latin typeface="HG創英角ﾎﾟｯﾌﾟ体" pitchFamily="49" charset="-128"/>
                <a:ea typeface="HG創英角ﾎﾟｯﾌﾟ体" pitchFamily="49" charset="-128"/>
              </a:rPr>
              <a:t>イノベーションの新しい形</a:t>
            </a:r>
            <a:r>
              <a:rPr lang="en-US" altLang="ja-JP" dirty="0" smtClean="0">
                <a:latin typeface="HG創英角ﾎﾟｯﾌﾟ体" pitchFamily="49" charset="-128"/>
                <a:ea typeface="HG創英角ﾎﾟｯﾌﾟ体" pitchFamily="49" charset="-128"/>
              </a:rPr>
              <a:t>@</a:t>
            </a:r>
            <a:r>
              <a:rPr lang="en-US" altLang="ja-JP" dirty="0" err="1" smtClean="0">
                <a:latin typeface="HG創英角ﾎﾟｯﾌﾟ体" pitchFamily="49" charset="-128"/>
                <a:ea typeface="HG創英角ﾎﾟｯﾌﾟ体" pitchFamily="49" charset="-128"/>
              </a:rPr>
              <a:t>smips</a:t>
            </a:r>
            <a:endParaRPr lang="en-US" altLang="ja-JP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r>
              <a:rPr lang="en-US" altLang="ja-JP" dirty="0" smtClean="0">
                <a:latin typeface="HG創英角ﾎﾟｯﾌﾟ体" pitchFamily="49" charset="-128"/>
                <a:ea typeface="HG創英角ﾎﾟｯﾌﾟ体" pitchFamily="49" charset="-128"/>
                <a:hlinkClick r:id="rId4"/>
              </a:rPr>
              <a:t>http://togetter.com/li/189261</a:t>
            </a:r>
            <a:endParaRPr kumimoji="1" lang="ja-JP" altLang="en-US" dirty="0">
              <a:latin typeface="HG創英角ﾎﾟｯﾌﾟ体" pitchFamily="49" charset="-128"/>
              <a:ea typeface="HG創英角ﾎﾟｯﾌﾟ体" pitchFamily="49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08660"/>
            <a:ext cx="8229600" cy="1143000"/>
          </a:xfrm>
        </p:spPr>
        <p:txBody>
          <a:bodyPr>
            <a:normAutofit fontScale="90000"/>
          </a:bodyPr>
          <a:lstStyle/>
          <a:p>
            <a:r>
              <a:rPr kumimoji="1" lang="ja-JP" altLang="en-US" b="0" dirty="0" smtClean="0">
                <a:effectLst/>
                <a:latin typeface="HG創英角ﾎﾟｯﾌﾟ体" pitchFamily="49" charset="-128"/>
                <a:ea typeface="HG創英角ﾎﾟｯﾌﾟ体" pitchFamily="49" charset="-128"/>
              </a:rPr>
              <a:t>第２回：</a:t>
            </a:r>
            <a:r>
              <a:rPr kumimoji="1" lang="en-US" altLang="ja-JP" b="0" dirty="0" smtClean="0">
                <a:effectLst/>
                <a:latin typeface="HG創英角ﾎﾟｯﾌﾟ体" pitchFamily="49" charset="-128"/>
                <a:ea typeface="HG創英角ﾎﾟｯﾌﾟ体" pitchFamily="49" charset="-128"/>
              </a:rPr>
              <a:t/>
            </a:r>
            <a:br>
              <a:rPr kumimoji="1" lang="en-US" altLang="ja-JP" b="0" dirty="0" smtClean="0">
                <a:effectLst/>
                <a:latin typeface="HG創英角ﾎﾟｯﾌﾟ体" pitchFamily="49" charset="-128"/>
                <a:ea typeface="HG創英角ﾎﾟｯﾌﾟ体" pitchFamily="49" charset="-128"/>
              </a:rPr>
            </a:br>
            <a:r>
              <a:rPr kumimoji="1" lang="ja-JP" altLang="en-US" b="0" dirty="0" smtClean="0">
                <a:effectLst/>
                <a:latin typeface="HG創英角ﾎﾟｯﾌﾟ体" pitchFamily="49" charset="-128"/>
                <a:ea typeface="HG創英角ﾎﾟｯﾌﾟ体" pitchFamily="49" charset="-128"/>
              </a:rPr>
              <a:t>装置の力が研究を左右する。</a:t>
            </a:r>
            <a:r>
              <a:rPr kumimoji="1" lang="en-US" altLang="ja-JP" b="0" dirty="0" smtClean="0">
                <a:effectLst/>
                <a:latin typeface="HG創英角ﾎﾟｯﾌﾟ体" pitchFamily="49" charset="-128"/>
                <a:ea typeface="HG創英角ﾎﾟｯﾌﾟ体" pitchFamily="49" charset="-128"/>
              </a:rPr>
              <a:t/>
            </a:r>
            <a:br>
              <a:rPr kumimoji="1" lang="en-US" altLang="ja-JP" b="0" dirty="0" smtClean="0">
                <a:effectLst/>
                <a:latin typeface="HG創英角ﾎﾟｯﾌﾟ体" pitchFamily="49" charset="-128"/>
                <a:ea typeface="HG創英角ﾎﾟｯﾌﾟ体" pitchFamily="49" charset="-128"/>
              </a:rPr>
            </a:br>
            <a:r>
              <a:rPr kumimoji="1" lang="ja-JP" altLang="en-US" b="0" dirty="0" smtClean="0">
                <a:effectLst/>
                <a:latin typeface="HG創英角ﾎﾟｯﾌﾟ体" pitchFamily="49" charset="-128"/>
                <a:ea typeface="HG創英角ﾎﾟｯﾌﾟ体" pitchFamily="49" charset="-128"/>
              </a:rPr>
              <a:t>研究装置と特許の関係</a:t>
            </a:r>
            <a:endParaRPr kumimoji="1" lang="ja-JP" altLang="en-US" b="0" dirty="0">
              <a:effectLst/>
              <a:latin typeface="HG創英角ﾎﾟｯﾌﾟ体" pitchFamily="49" charset="-128"/>
              <a:ea typeface="HG創英角ﾎﾟｯﾌﾟ体" pitchFamily="49" charset="-128"/>
            </a:endParaRPr>
          </a:p>
        </p:txBody>
      </p:sp>
      <p:pic>
        <p:nvPicPr>
          <p:cNvPr id="2050" name="Picture 2" descr="C:\Documents and Settings\Administrator\Local Settings\Temporary Internet Files\Content.IE5\UP3CIM1A\MC90031084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3086958"/>
            <a:ext cx="1836115" cy="1460297"/>
          </a:xfrm>
          <a:prstGeom prst="rect">
            <a:avLst/>
          </a:prstGeom>
          <a:noFill/>
        </p:spPr>
      </p:pic>
      <p:sp>
        <p:nvSpPr>
          <p:cNvPr id="4" name="テキスト ボックス 3"/>
          <p:cNvSpPr txBox="1"/>
          <p:nvPr/>
        </p:nvSpPr>
        <p:spPr>
          <a:xfrm>
            <a:off x="4067944" y="2305903"/>
            <a:ext cx="46805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latin typeface="HG創英角ﾎﾟｯﾌﾟ体" pitchFamily="49" charset="-128"/>
                <a:ea typeface="HG創英角ﾎﾟｯﾌﾟ体" pitchFamily="49" charset="-128"/>
              </a:rPr>
              <a:t>【</a:t>
            </a:r>
            <a:r>
              <a:rPr lang="ja-JP" altLang="en-US" dirty="0">
                <a:latin typeface="HG創英角ﾎﾟｯﾌﾟ体" pitchFamily="49" charset="-128"/>
                <a:ea typeface="HG創英角ﾎﾟｯﾌﾟ体" pitchFamily="49" charset="-128"/>
              </a:rPr>
              <a:t>トピック</a:t>
            </a:r>
            <a:r>
              <a:rPr lang="en-US" altLang="ja-JP" dirty="0">
                <a:latin typeface="HG創英角ﾎﾟｯﾌﾟ体" pitchFamily="49" charset="-128"/>
                <a:ea typeface="HG創英角ﾎﾟｯﾌﾟ体" pitchFamily="49" charset="-128"/>
              </a:rPr>
              <a:t>】</a:t>
            </a:r>
          </a:p>
          <a:p>
            <a:r>
              <a:rPr lang="ja-JP" altLang="en-US" dirty="0" smtClean="0">
                <a:latin typeface="HG創英角ﾎﾟｯﾌﾟ体" pitchFamily="49" charset="-128"/>
                <a:ea typeface="HG創英角ﾎﾟｯﾌﾟ体" pitchFamily="49" charset="-128"/>
              </a:rPr>
              <a:t>・ヒトゲノム解読プロジェクト</a:t>
            </a:r>
            <a:endParaRPr lang="en-US" altLang="ja-JP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r>
              <a:rPr lang="ja-JP" altLang="en-US" dirty="0" smtClean="0">
                <a:latin typeface="HG創英角ﾎﾟｯﾌﾟ体" pitchFamily="49" charset="-128"/>
                <a:ea typeface="HG創英角ﾎﾟｯﾌﾟ体" pitchFamily="49" charset="-128"/>
              </a:rPr>
              <a:t>・</a:t>
            </a:r>
            <a:r>
              <a:rPr lang="en-US" altLang="ja-JP" dirty="0" smtClean="0">
                <a:latin typeface="HG創英角ﾎﾟｯﾌﾟ体" pitchFamily="49" charset="-128"/>
                <a:ea typeface="HG創英角ﾎﾟｯﾌﾟ体" pitchFamily="49" charset="-128"/>
              </a:rPr>
              <a:t>DNA</a:t>
            </a:r>
            <a:r>
              <a:rPr lang="ja-JP" altLang="en-US" dirty="0" smtClean="0">
                <a:latin typeface="HG創英角ﾎﾟｯﾌﾟ体" pitchFamily="49" charset="-128"/>
                <a:ea typeface="HG創英角ﾎﾟｯﾌﾟ体" pitchFamily="49" charset="-128"/>
              </a:rPr>
              <a:t>シーケンサーの開発合戦</a:t>
            </a:r>
            <a:endParaRPr lang="en-US" altLang="ja-JP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r>
              <a:rPr lang="ja-JP" altLang="en-US" dirty="0" smtClean="0">
                <a:latin typeface="HG創英角ﾎﾟｯﾌﾟ体" pitchFamily="49" charset="-128"/>
                <a:ea typeface="HG創英角ﾎﾟｯﾌﾟ体" pitchFamily="49" charset="-128"/>
              </a:rPr>
              <a:t>・モデル生物、</a:t>
            </a:r>
            <a:r>
              <a:rPr lang="en-US" altLang="ja-JP" dirty="0" smtClean="0">
                <a:latin typeface="HG創英角ﾎﾟｯﾌﾟ体" pitchFamily="49" charset="-128"/>
                <a:ea typeface="HG創英角ﾎﾟｯﾌﾟ体" pitchFamily="49" charset="-128"/>
              </a:rPr>
              <a:t>GFP</a:t>
            </a:r>
          </a:p>
          <a:p>
            <a:r>
              <a:rPr lang="ja-JP" altLang="en-US" dirty="0" smtClean="0">
                <a:latin typeface="HG創英角ﾎﾟｯﾌﾟ体" pitchFamily="49" charset="-128"/>
                <a:ea typeface="HG創英角ﾎﾟｯﾌﾟ体" pitchFamily="49" charset="-128"/>
              </a:rPr>
              <a:t>・リサーチテクノロジーとノーベル賞</a:t>
            </a:r>
            <a:endParaRPr lang="en-US" altLang="ja-JP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endParaRPr kumimoji="1" lang="en-US" altLang="ja-JP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endParaRPr kumimoji="1" lang="en-US" altLang="ja-JP" dirty="0">
              <a:latin typeface="HG創英角ﾎﾟｯﾌﾟ体" pitchFamily="49" charset="-128"/>
              <a:ea typeface="HG創英角ﾎﾟｯﾌﾟ体" pitchFamily="49" charset="-128"/>
            </a:endParaRPr>
          </a:p>
          <a:p>
            <a:r>
              <a:rPr kumimoji="1" lang="en-US" altLang="ja-JP" dirty="0" smtClean="0">
                <a:latin typeface="HG創英角ﾎﾟｯﾌﾟ体" pitchFamily="49" charset="-128"/>
                <a:ea typeface="HG創英角ﾎﾟｯﾌﾟ体" pitchFamily="49" charset="-128"/>
              </a:rPr>
              <a:t>【</a:t>
            </a:r>
            <a:r>
              <a:rPr lang="ja-JP" altLang="en-US" dirty="0" smtClean="0">
                <a:latin typeface="HG創英角ﾎﾟｯﾌﾟ体" pitchFamily="49" charset="-128"/>
                <a:ea typeface="HG創英角ﾎﾟｯﾌﾟ体" pitchFamily="49" charset="-128"/>
              </a:rPr>
              <a:t>参考</a:t>
            </a:r>
            <a:r>
              <a:rPr kumimoji="1" lang="en-US" altLang="ja-JP" dirty="0" smtClean="0">
                <a:latin typeface="HG創英角ﾎﾟｯﾌﾟ体" pitchFamily="49" charset="-128"/>
                <a:ea typeface="HG創英角ﾎﾟｯﾌﾟ体" pitchFamily="49" charset="-128"/>
              </a:rPr>
              <a:t>】</a:t>
            </a:r>
          </a:p>
          <a:p>
            <a:r>
              <a:rPr kumimoji="1" lang="ja-JP" altLang="en-US" dirty="0" smtClean="0">
                <a:latin typeface="HG創英角ﾎﾟｯﾌﾟ体" pitchFamily="49" charset="-128"/>
                <a:ea typeface="HG創英角ﾎﾟｯﾌﾟ体" pitchFamily="49" charset="-128"/>
              </a:rPr>
              <a:t>ゲノム敗北</a:t>
            </a:r>
            <a:r>
              <a:rPr kumimoji="1" lang="en-US" altLang="ja-JP" dirty="0" smtClean="0">
                <a:latin typeface="HG創英角ﾎﾟｯﾌﾟ体" pitchFamily="49" charset="-128"/>
                <a:ea typeface="HG創英角ﾎﾟｯﾌﾟ体" pitchFamily="49" charset="-128"/>
              </a:rPr>
              <a:t>-</a:t>
            </a:r>
            <a:r>
              <a:rPr kumimoji="1" lang="ja-JP" altLang="en-US" dirty="0" smtClean="0">
                <a:latin typeface="HG創英角ﾎﾟｯﾌﾟ体" pitchFamily="49" charset="-128"/>
                <a:ea typeface="HG創英角ﾎﾟｯﾌﾟ体" pitchFamily="49" charset="-128"/>
              </a:rPr>
              <a:t>知財立国日本が危ない！</a:t>
            </a:r>
            <a:endParaRPr kumimoji="1" lang="en-US" altLang="ja-JP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r>
              <a:rPr lang="ja-JP" altLang="en-US" dirty="0" smtClean="0">
                <a:latin typeface="HG創英角ﾎﾟｯﾌﾟ体" pitchFamily="49" charset="-128"/>
                <a:ea typeface="HG創英角ﾎﾟｯﾌﾟ体" pitchFamily="49" charset="-128"/>
              </a:rPr>
              <a:t>（岸　宣仁</a:t>
            </a:r>
            <a:r>
              <a:rPr lang="en-US" altLang="ja-JP" dirty="0" smtClean="0">
                <a:latin typeface="HG創英角ﾎﾟｯﾌﾟ体" pitchFamily="49" charset="-128"/>
                <a:ea typeface="HG創英角ﾎﾟｯﾌﾟ体" pitchFamily="49" charset="-128"/>
              </a:rPr>
              <a:t>,2004</a:t>
            </a:r>
            <a:r>
              <a:rPr lang="ja-JP" altLang="en-US" dirty="0" smtClean="0">
                <a:latin typeface="HG創英角ﾎﾟｯﾌﾟ体" pitchFamily="49" charset="-128"/>
                <a:ea typeface="HG創英角ﾎﾟｯﾌﾟ体" pitchFamily="49" charset="-128"/>
              </a:rPr>
              <a:t>）</a:t>
            </a:r>
            <a:endParaRPr lang="en-US" altLang="ja-JP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endParaRPr kumimoji="1" lang="en-US" altLang="ja-JP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r>
              <a:rPr lang="ja-JP" altLang="en-US" dirty="0" smtClean="0">
                <a:latin typeface="HG創英角ﾎﾟｯﾌﾟ体" pitchFamily="49" charset="-128"/>
                <a:ea typeface="HG創英角ﾎﾟｯﾌﾟ体" pitchFamily="49" charset="-128"/>
              </a:rPr>
              <a:t>研究装置ラボ</a:t>
            </a:r>
            <a:endParaRPr lang="en-US" altLang="ja-JP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r>
              <a:rPr lang="en-US" altLang="ja-JP" dirty="0" smtClean="0">
                <a:latin typeface="HG創英角ﾎﾟｯﾌﾟ体" pitchFamily="49" charset="-128"/>
                <a:ea typeface="HG創英角ﾎﾟｯﾌﾟ体" pitchFamily="49" charset="-128"/>
                <a:hlinkClick r:id="rId3"/>
              </a:rPr>
              <a:t>http://www.slideshare.net/chizaisupport/ss-11836114</a:t>
            </a:r>
            <a:endParaRPr kumimoji="1" lang="ja-JP" altLang="en-US" dirty="0">
              <a:latin typeface="HG創英角ﾎﾟｯﾌﾟ体" pitchFamily="49" charset="-128"/>
              <a:ea typeface="HG創英角ﾎﾟｯﾌﾟ体" pitchFamily="49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5861"/>
            <a:ext cx="8686800" cy="1143000"/>
          </a:xfrm>
        </p:spPr>
        <p:txBody>
          <a:bodyPr>
            <a:normAutofit fontScale="90000"/>
          </a:bodyPr>
          <a:lstStyle/>
          <a:p>
            <a:r>
              <a:rPr kumimoji="1" lang="ja-JP" altLang="en-US" b="0" dirty="0" smtClean="0">
                <a:effectLst/>
                <a:latin typeface="HG創英角ﾎﾟｯﾌﾟ体" pitchFamily="49" charset="-128"/>
                <a:ea typeface="HG創英角ﾎﾟｯﾌﾟ体" pitchFamily="49" charset="-128"/>
              </a:rPr>
              <a:t>第３回：</a:t>
            </a:r>
            <a:r>
              <a:rPr kumimoji="1" lang="en-US" altLang="ja-JP" b="0" dirty="0" smtClean="0">
                <a:effectLst/>
                <a:latin typeface="HG創英角ﾎﾟｯﾌﾟ体" pitchFamily="49" charset="-128"/>
                <a:ea typeface="HG創英角ﾎﾟｯﾌﾟ体" pitchFamily="49" charset="-128"/>
              </a:rPr>
              <a:t/>
            </a:r>
            <a:br>
              <a:rPr kumimoji="1" lang="en-US" altLang="ja-JP" b="0" dirty="0" smtClean="0">
                <a:effectLst/>
                <a:latin typeface="HG創英角ﾎﾟｯﾌﾟ体" pitchFamily="49" charset="-128"/>
                <a:ea typeface="HG創英角ﾎﾟｯﾌﾟ体" pitchFamily="49" charset="-128"/>
              </a:rPr>
            </a:br>
            <a:r>
              <a:rPr kumimoji="1" lang="ja-JP" altLang="en-US" b="0" dirty="0" smtClean="0">
                <a:effectLst/>
                <a:latin typeface="HG創英角ﾎﾟｯﾌﾟ体" pitchFamily="49" charset="-128"/>
                <a:ea typeface="HG創英角ﾎﾟｯﾌﾟ体" pitchFamily="49" charset="-128"/>
              </a:rPr>
              <a:t>トップランナーであり続けるための</a:t>
            </a:r>
            <a:r>
              <a:rPr kumimoji="1" lang="en-US" altLang="ja-JP" b="0" dirty="0" smtClean="0">
                <a:effectLst/>
                <a:latin typeface="HG創英角ﾎﾟｯﾌﾟ体" pitchFamily="49" charset="-128"/>
                <a:ea typeface="HG創英角ﾎﾟｯﾌﾟ体" pitchFamily="49" charset="-128"/>
              </a:rPr>
              <a:t/>
            </a:r>
            <a:br>
              <a:rPr kumimoji="1" lang="en-US" altLang="ja-JP" b="0" dirty="0" smtClean="0">
                <a:effectLst/>
                <a:latin typeface="HG創英角ﾎﾟｯﾌﾟ体" pitchFamily="49" charset="-128"/>
                <a:ea typeface="HG創英角ﾎﾟｯﾌﾟ体" pitchFamily="49" charset="-128"/>
              </a:rPr>
            </a:br>
            <a:r>
              <a:rPr lang="ja-JP" altLang="en-US" b="0" dirty="0" smtClean="0">
                <a:effectLst/>
                <a:latin typeface="HG創英角ﾎﾟｯﾌﾟ体" pitchFamily="49" charset="-128"/>
                <a:ea typeface="HG創英角ﾎﾟｯﾌﾟ体" pitchFamily="49" charset="-128"/>
              </a:rPr>
              <a:t>研究成果</a:t>
            </a:r>
            <a:r>
              <a:rPr kumimoji="1" lang="ja-JP" altLang="en-US" b="0" dirty="0" smtClean="0">
                <a:effectLst/>
                <a:latin typeface="HG創英角ﾎﾟｯﾌﾟ体" pitchFamily="49" charset="-128"/>
                <a:ea typeface="HG創英角ﾎﾟｯﾌﾟ体" pitchFamily="49" charset="-128"/>
              </a:rPr>
              <a:t>と</a:t>
            </a:r>
            <a:r>
              <a:rPr lang="ja-JP" altLang="en-US" b="0" dirty="0" smtClean="0">
                <a:effectLst/>
                <a:latin typeface="HG創英角ﾎﾟｯﾌﾟ体" pitchFamily="49" charset="-128"/>
                <a:ea typeface="HG創英角ﾎﾟｯﾌﾟ体" pitchFamily="49" charset="-128"/>
              </a:rPr>
              <a:t>プロセスの管理</a:t>
            </a:r>
            <a:endParaRPr kumimoji="1" lang="ja-JP" altLang="en-US" b="0" dirty="0">
              <a:effectLst/>
              <a:latin typeface="HG創英角ﾎﾟｯﾌﾟ体" pitchFamily="49" charset="-128"/>
              <a:ea typeface="HG創英角ﾎﾟｯﾌﾟ体" pitchFamily="49" charset="-128"/>
            </a:endParaRPr>
          </a:p>
        </p:txBody>
      </p:sp>
      <p:pic>
        <p:nvPicPr>
          <p:cNvPr id="3074" name="Picture 2" descr="C:\Documents and Settings\Administrator\Local Settings\Temporary Internet Files\Content.IE5\SNQ5G3GB\MC90029084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742231"/>
            <a:ext cx="1318199" cy="1961730"/>
          </a:xfrm>
          <a:prstGeom prst="rect">
            <a:avLst/>
          </a:prstGeom>
          <a:noFill/>
        </p:spPr>
      </p:pic>
      <p:pic>
        <p:nvPicPr>
          <p:cNvPr id="3075" name="Picture 3" descr="C:\Documents and Settings\Administrator\Local Settings\Temporary Internet Files\Content.IE5\ZSWAJ95A\MC90025090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2086047"/>
            <a:ext cx="1619731" cy="1644573"/>
          </a:xfrm>
          <a:prstGeom prst="rect">
            <a:avLst/>
          </a:prstGeom>
          <a:noFill/>
        </p:spPr>
      </p:pic>
      <p:sp>
        <p:nvSpPr>
          <p:cNvPr id="5" name="テキスト ボックス 4"/>
          <p:cNvSpPr txBox="1"/>
          <p:nvPr/>
        </p:nvSpPr>
        <p:spPr>
          <a:xfrm>
            <a:off x="4067944" y="2302998"/>
            <a:ext cx="46805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latin typeface="HG創英角ﾎﾟｯﾌﾟ体" pitchFamily="49" charset="-128"/>
                <a:ea typeface="HG創英角ﾎﾟｯﾌﾟ体" pitchFamily="49" charset="-128"/>
              </a:rPr>
              <a:t>【</a:t>
            </a:r>
            <a:r>
              <a:rPr lang="ja-JP" altLang="en-US" dirty="0">
                <a:latin typeface="HG創英角ﾎﾟｯﾌﾟ体" pitchFamily="49" charset="-128"/>
                <a:ea typeface="HG創英角ﾎﾟｯﾌﾟ体" pitchFamily="49" charset="-128"/>
              </a:rPr>
              <a:t>トピック</a:t>
            </a:r>
            <a:r>
              <a:rPr lang="en-US" altLang="ja-JP" dirty="0">
                <a:latin typeface="HG創英角ﾎﾟｯﾌﾟ体" pitchFamily="49" charset="-128"/>
                <a:ea typeface="HG創英角ﾎﾟｯﾌﾟ体" pitchFamily="49" charset="-128"/>
              </a:rPr>
              <a:t>】</a:t>
            </a:r>
          </a:p>
          <a:p>
            <a:r>
              <a:rPr lang="ja-JP" altLang="en-US" dirty="0" smtClean="0">
                <a:latin typeface="HG創英角ﾎﾟｯﾌﾟ体" pitchFamily="49" charset="-128"/>
                <a:ea typeface="HG創英角ﾎﾟｯﾌﾟ体" pitchFamily="49" charset="-128"/>
              </a:rPr>
              <a:t>・研究成果だけではなく</a:t>
            </a:r>
            <a:endParaRPr lang="en-US" altLang="ja-JP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r>
              <a:rPr lang="ja-JP" altLang="en-US" dirty="0" smtClean="0">
                <a:latin typeface="HG創英角ﾎﾟｯﾌﾟ体" pitchFamily="49" charset="-128"/>
                <a:ea typeface="HG創英角ﾎﾟｯﾌﾟ体" pitchFamily="49" charset="-128"/>
              </a:rPr>
              <a:t>　研究のプロセスを守る知財戦略</a:t>
            </a:r>
            <a:endParaRPr lang="en-US" altLang="ja-JP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r>
              <a:rPr lang="ja-JP" altLang="en-US" dirty="0" smtClean="0">
                <a:latin typeface="HG創英角ﾎﾟｯﾌﾟ体" pitchFamily="49" charset="-128"/>
                <a:ea typeface="HG創英角ﾎﾟｯﾌﾟ体" pitchFamily="49" charset="-128"/>
              </a:rPr>
              <a:t>・特許で守るか、秘密にするか</a:t>
            </a:r>
            <a:endParaRPr lang="en-US" altLang="ja-JP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r>
              <a:rPr lang="ja-JP" altLang="en-US" dirty="0" smtClean="0">
                <a:latin typeface="HG創英角ﾎﾟｯﾌﾟ体" pitchFamily="49" charset="-128"/>
                <a:ea typeface="HG創英角ﾎﾟｯﾌﾟ体" pitchFamily="49" charset="-128"/>
              </a:rPr>
              <a:t>・研究プロセスを特許化するときのコツ</a:t>
            </a:r>
            <a:endParaRPr lang="en-US" altLang="ja-JP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endParaRPr kumimoji="1" lang="en-US" altLang="ja-JP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endParaRPr kumimoji="1" lang="en-US" altLang="ja-JP" dirty="0">
              <a:latin typeface="HG創英角ﾎﾟｯﾌﾟ体" pitchFamily="49" charset="-128"/>
              <a:ea typeface="HG創英角ﾎﾟｯﾌﾟ体" pitchFamily="49" charset="-128"/>
            </a:endParaRPr>
          </a:p>
          <a:p>
            <a:r>
              <a:rPr kumimoji="1" lang="en-US" altLang="ja-JP" dirty="0" smtClean="0">
                <a:latin typeface="HG創英角ﾎﾟｯﾌﾟ体" pitchFamily="49" charset="-128"/>
                <a:ea typeface="HG創英角ﾎﾟｯﾌﾟ体" pitchFamily="49" charset="-128"/>
              </a:rPr>
              <a:t>【</a:t>
            </a:r>
            <a:r>
              <a:rPr lang="ja-JP" altLang="en-US" dirty="0" smtClean="0">
                <a:latin typeface="HG創英角ﾎﾟｯﾌﾟ体" pitchFamily="49" charset="-128"/>
                <a:ea typeface="HG創英角ﾎﾟｯﾌﾟ体" pitchFamily="49" charset="-128"/>
              </a:rPr>
              <a:t>参考</a:t>
            </a:r>
            <a:r>
              <a:rPr kumimoji="1" lang="en-US" altLang="ja-JP" dirty="0" smtClean="0">
                <a:latin typeface="HG創英角ﾎﾟｯﾌﾟ体" pitchFamily="49" charset="-128"/>
                <a:ea typeface="HG創英角ﾎﾟｯﾌﾟ体" pitchFamily="49" charset="-128"/>
              </a:rPr>
              <a:t>】</a:t>
            </a:r>
          </a:p>
          <a:p>
            <a:r>
              <a:rPr kumimoji="1" lang="ja-JP" altLang="en-US" dirty="0" smtClean="0">
                <a:latin typeface="HG創英角ﾎﾟｯﾌﾟ体" pitchFamily="49" charset="-128"/>
                <a:ea typeface="HG創英角ﾎﾟｯﾌﾟ体" pitchFamily="49" charset="-128"/>
              </a:rPr>
              <a:t>検討中</a:t>
            </a:r>
            <a:endParaRPr kumimoji="1" lang="ja-JP" altLang="en-US" dirty="0">
              <a:latin typeface="HG創英角ﾎﾟｯﾌﾟ体" pitchFamily="49" charset="-128"/>
              <a:ea typeface="HG創英角ﾎﾟｯﾌﾟ体" pitchFamily="49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5861"/>
            <a:ext cx="8229600" cy="1143000"/>
          </a:xfrm>
        </p:spPr>
        <p:txBody>
          <a:bodyPr>
            <a:normAutofit fontScale="90000"/>
          </a:bodyPr>
          <a:lstStyle/>
          <a:p>
            <a:r>
              <a:rPr kumimoji="1" lang="ja-JP" altLang="en-US" b="0" dirty="0" smtClean="0">
                <a:effectLst/>
                <a:latin typeface="HG創英角ﾎﾟｯﾌﾟ体" pitchFamily="49" charset="-128"/>
                <a:ea typeface="HG創英角ﾎﾟｯﾌﾟ体" pitchFamily="49" charset="-128"/>
              </a:rPr>
              <a:t>第４回：</a:t>
            </a:r>
            <a:r>
              <a:rPr kumimoji="1" lang="en-US" altLang="ja-JP" b="0" dirty="0" smtClean="0">
                <a:effectLst/>
                <a:latin typeface="HG創英角ﾎﾟｯﾌﾟ体" pitchFamily="49" charset="-128"/>
                <a:ea typeface="HG創英角ﾎﾟｯﾌﾟ体" pitchFamily="49" charset="-128"/>
              </a:rPr>
              <a:t/>
            </a:r>
            <a:br>
              <a:rPr kumimoji="1" lang="en-US" altLang="ja-JP" b="0" dirty="0" smtClean="0">
                <a:effectLst/>
                <a:latin typeface="HG創英角ﾎﾟｯﾌﾟ体" pitchFamily="49" charset="-128"/>
                <a:ea typeface="HG創英角ﾎﾟｯﾌﾟ体" pitchFamily="49" charset="-128"/>
              </a:rPr>
            </a:br>
            <a:r>
              <a:rPr lang="ja-JP" altLang="en-US" b="0" dirty="0" smtClean="0">
                <a:effectLst/>
                <a:latin typeface="HG創英角ﾎﾟｯﾌﾟ体" pitchFamily="49" charset="-128"/>
                <a:ea typeface="HG創英角ﾎﾟｯﾌﾟ体" pitchFamily="49" charset="-128"/>
              </a:rPr>
              <a:t>研究資金獲得</a:t>
            </a:r>
            <a:r>
              <a:rPr lang="ja-JP" altLang="en-US" b="0" dirty="0" smtClean="0">
                <a:effectLst/>
                <a:latin typeface="HG創英角ﾎﾟｯﾌﾟ体" pitchFamily="49" charset="-128"/>
                <a:ea typeface="HG創英角ﾎﾟｯﾌﾟ体" pitchFamily="49" charset="-128"/>
              </a:rPr>
              <a:t>は</a:t>
            </a:r>
            <a:r>
              <a:rPr lang="ja-JP" altLang="en-US" b="0" dirty="0" smtClean="0">
                <a:effectLst/>
                <a:latin typeface="HG創英角ﾎﾟｯﾌﾟ体" pitchFamily="49" charset="-128"/>
                <a:ea typeface="HG創英角ﾎﾟｯﾌﾟ体" pitchFamily="49" charset="-128"/>
              </a:rPr>
              <a:t>どう変わる</a:t>
            </a:r>
            <a:r>
              <a:rPr kumimoji="1" lang="ja-JP" altLang="en-US" b="0" dirty="0" smtClean="0">
                <a:effectLst/>
                <a:latin typeface="HG創英角ﾎﾟｯﾌﾟ体" pitchFamily="49" charset="-128"/>
                <a:ea typeface="HG創英角ﾎﾟｯﾌﾟ体" pitchFamily="49" charset="-128"/>
              </a:rPr>
              <a:t>？</a:t>
            </a:r>
            <a:r>
              <a:rPr kumimoji="1" lang="en-US" altLang="ja-JP" b="0" dirty="0" smtClean="0">
                <a:effectLst/>
                <a:latin typeface="HG創英角ﾎﾟｯﾌﾟ体" pitchFamily="49" charset="-128"/>
                <a:ea typeface="HG創英角ﾎﾟｯﾌﾟ体" pitchFamily="49" charset="-128"/>
              </a:rPr>
              <a:t/>
            </a:r>
            <a:br>
              <a:rPr kumimoji="1" lang="en-US" altLang="ja-JP" b="0" dirty="0" smtClean="0">
                <a:effectLst/>
                <a:latin typeface="HG創英角ﾎﾟｯﾌﾟ体" pitchFamily="49" charset="-128"/>
                <a:ea typeface="HG創英角ﾎﾟｯﾌﾟ体" pitchFamily="49" charset="-128"/>
              </a:rPr>
            </a:br>
            <a:r>
              <a:rPr lang="ja-JP" altLang="en-US" b="0" dirty="0" smtClean="0">
                <a:effectLst/>
                <a:latin typeface="HG創英角ﾎﾟｯﾌﾟ体" pitchFamily="49" charset="-128"/>
                <a:ea typeface="HG創英角ﾎﾟｯﾌﾟ体" pitchFamily="49" charset="-128"/>
              </a:rPr>
              <a:t>技術移転モデル</a:t>
            </a:r>
            <a:r>
              <a:rPr kumimoji="1" lang="ja-JP" altLang="en-US" b="0" dirty="0" smtClean="0">
                <a:effectLst/>
                <a:latin typeface="HG創英角ﾎﾟｯﾌﾟ体" pitchFamily="49" charset="-128"/>
                <a:ea typeface="HG創英角ﾎﾟｯﾌﾟ体" pitchFamily="49" charset="-128"/>
              </a:rPr>
              <a:t>の</a:t>
            </a:r>
            <a:r>
              <a:rPr kumimoji="1" lang="ja-JP" altLang="en-US" b="0" dirty="0" smtClean="0">
                <a:effectLst/>
                <a:latin typeface="HG創英角ﾎﾟｯﾌﾟ体" pitchFamily="49" charset="-128"/>
                <a:ea typeface="HG創英角ﾎﾟｯﾌﾟ体" pitchFamily="49" charset="-128"/>
              </a:rPr>
              <a:t>新しい形</a:t>
            </a:r>
            <a:endParaRPr kumimoji="1" lang="ja-JP" altLang="en-US" b="0" dirty="0">
              <a:effectLst/>
              <a:latin typeface="HG創英角ﾎﾟｯﾌﾟ体" pitchFamily="49" charset="-128"/>
              <a:ea typeface="HG創英角ﾎﾟｯﾌﾟ体" pitchFamily="49" charset="-128"/>
            </a:endParaRPr>
          </a:p>
        </p:txBody>
      </p:sp>
      <p:pic>
        <p:nvPicPr>
          <p:cNvPr id="4100" name="Picture 4" descr="C:\Documents and Settings\Administrator\Local Settings\Temporary Internet Files\Content.IE5\1ZNEOY2J\MC90043840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2628" y="3886247"/>
            <a:ext cx="1599292" cy="1616224"/>
          </a:xfrm>
          <a:prstGeom prst="rect">
            <a:avLst/>
          </a:prstGeom>
          <a:noFill/>
        </p:spPr>
      </p:pic>
      <p:pic>
        <p:nvPicPr>
          <p:cNvPr id="4101" name="Picture 5" descr="C:\Documents and Settings\Administrator\Local Settings\Temporary Internet Files\Content.IE5\UP3CIM1A\MC90025007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9123" y="2204864"/>
            <a:ext cx="1571956" cy="1562566"/>
          </a:xfrm>
          <a:prstGeom prst="rect">
            <a:avLst/>
          </a:prstGeom>
          <a:noFill/>
        </p:spPr>
      </p:pic>
      <p:sp>
        <p:nvSpPr>
          <p:cNvPr id="7" name="テキスト ボックス 6"/>
          <p:cNvSpPr txBox="1"/>
          <p:nvPr/>
        </p:nvSpPr>
        <p:spPr>
          <a:xfrm>
            <a:off x="4067944" y="2305903"/>
            <a:ext cx="46805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latin typeface="HG創英角ﾎﾟｯﾌﾟ体" pitchFamily="49" charset="-128"/>
                <a:ea typeface="HG創英角ﾎﾟｯﾌﾟ体" pitchFamily="49" charset="-128"/>
              </a:rPr>
              <a:t>【</a:t>
            </a:r>
            <a:r>
              <a:rPr lang="ja-JP" altLang="en-US" dirty="0">
                <a:latin typeface="HG創英角ﾎﾟｯﾌﾟ体" pitchFamily="49" charset="-128"/>
                <a:ea typeface="HG創英角ﾎﾟｯﾌﾟ体" pitchFamily="49" charset="-128"/>
              </a:rPr>
              <a:t>トピック</a:t>
            </a:r>
            <a:r>
              <a:rPr lang="en-US" altLang="ja-JP" dirty="0">
                <a:latin typeface="HG創英角ﾎﾟｯﾌﾟ体" pitchFamily="49" charset="-128"/>
                <a:ea typeface="HG創英角ﾎﾟｯﾌﾟ体" pitchFamily="49" charset="-128"/>
              </a:rPr>
              <a:t>】</a:t>
            </a:r>
          </a:p>
          <a:p>
            <a:r>
              <a:rPr lang="ja-JP" altLang="en-US" dirty="0" smtClean="0">
                <a:latin typeface="HG創英角ﾎﾟｯﾌﾟ体" pitchFamily="49" charset="-128"/>
                <a:ea typeface="HG創英角ﾎﾟｯﾌﾟ体" pitchFamily="49" charset="-128"/>
              </a:rPr>
              <a:t>・</a:t>
            </a:r>
            <a:r>
              <a:rPr lang="en-US" altLang="ja-JP" dirty="0" smtClean="0">
                <a:latin typeface="HG創英角ﾎﾟｯﾌﾟ体" pitchFamily="49" charset="-128"/>
                <a:ea typeface="HG創英角ﾎﾟｯﾌﾟ体" pitchFamily="49" charset="-128"/>
              </a:rPr>
              <a:t>TLO</a:t>
            </a:r>
            <a:r>
              <a:rPr lang="ja-JP" altLang="en-US" dirty="0" smtClean="0">
                <a:latin typeface="HG創英角ﾎﾟｯﾌﾟ体" pitchFamily="49" charset="-128"/>
                <a:ea typeface="HG創英角ﾎﾟｯﾌﾟ体" pitchFamily="49" charset="-128"/>
              </a:rPr>
              <a:t>の技術移転モデル</a:t>
            </a:r>
            <a:endParaRPr lang="en-US" altLang="ja-JP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r>
              <a:rPr lang="ja-JP" altLang="en-US" dirty="0" smtClean="0">
                <a:latin typeface="HG創英角ﾎﾟｯﾌﾟ体" pitchFamily="49" charset="-128"/>
                <a:ea typeface="HG創英角ﾎﾟｯﾌﾟ体" pitchFamily="49" charset="-128"/>
              </a:rPr>
              <a:t>・発明市場</a:t>
            </a:r>
            <a:endParaRPr lang="en-US" altLang="ja-JP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r>
              <a:rPr kumimoji="1" lang="ja-JP" altLang="en-US" dirty="0" smtClean="0">
                <a:latin typeface="HG創英角ﾎﾟｯﾌﾟ体" pitchFamily="49" charset="-128"/>
                <a:ea typeface="HG創英角ﾎﾟｯﾌﾟ体" pitchFamily="49" charset="-128"/>
              </a:rPr>
              <a:t>・知的財産国際取引市場</a:t>
            </a:r>
            <a:endParaRPr kumimoji="1" lang="en-US" altLang="ja-JP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r>
              <a:rPr lang="ja-JP" altLang="en-US" dirty="0" smtClean="0">
                <a:latin typeface="HG創英角ﾎﾟｯﾌﾟ体" pitchFamily="49" charset="-128"/>
                <a:ea typeface="HG創英角ﾎﾟｯﾌﾟ体" pitchFamily="49" charset="-128"/>
              </a:rPr>
              <a:t>・研究成果の証券化</a:t>
            </a:r>
            <a:endParaRPr kumimoji="1" lang="en-US" altLang="ja-JP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endParaRPr kumimoji="1" lang="en-US" altLang="ja-JP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endParaRPr kumimoji="1" lang="en-US" altLang="ja-JP" dirty="0">
              <a:latin typeface="HG創英角ﾎﾟｯﾌﾟ体" pitchFamily="49" charset="-128"/>
              <a:ea typeface="HG創英角ﾎﾟｯﾌﾟ体" pitchFamily="49" charset="-128"/>
            </a:endParaRPr>
          </a:p>
          <a:p>
            <a:r>
              <a:rPr kumimoji="1" lang="en-US" altLang="ja-JP" dirty="0" smtClean="0">
                <a:latin typeface="HG創英角ﾎﾟｯﾌﾟ体" pitchFamily="49" charset="-128"/>
                <a:ea typeface="HG創英角ﾎﾟｯﾌﾟ体" pitchFamily="49" charset="-128"/>
              </a:rPr>
              <a:t>【</a:t>
            </a:r>
            <a:r>
              <a:rPr lang="ja-JP" altLang="en-US" dirty="0" smtClean="0">
                <a:latin typeface="HG創英角ﾎﾟｯﾌﾟ体" pitchFamily="49" charset="-128"/>
                <a:ea typeface="HG創英角ﾎﾟｯﾌﾟ体" pitchFamily="49" charset="-128"/>
              </a:rPr>
              <a:t>参考</a:t>
            </a:r>
            <a:r>
              <a:rPr kumimoji="1" lang="en-US" altLang="ja-JP" dirty="0" smtClean="0">
                <a:latin typeface="HG創英角ﾎﾟｯﾌﾟ体" pitchFamily="49" charset="-128"/>
                <a:ea typeface="HG創英角ﾎﾟｯﾌﾟ体" pitchFamily="49" charset="-128"/>
              </a:rPr>
              <a:t>】</a:t>
            </a:r>
          </a:p>
          <a:p>
            <a:r>
              <a:rPr kumimoji="1" lang="ja-JP" altLang="en-US" dirty="0" smtClean="0">
                <a:latin typeface="HG創英角ﾎﾟｯﾌﾟ体" pitchFamily="49" charset="-128"/>
                <a:ea typeface="HG創英角ﾎﾟｯﾌﾟ体" pitchFamily="49" charset="-128"/>
              </a:rPr>
              <a:t>知財の利回り</a:t>
            </a:r>
            <a:endParaRPr kumimoji="1" lang="en-US" altLang="ja-JP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r>
              <a:rPr lang="ja-JP" altLang="en-US" dirty="0" smtClean="0">
                <a:latin typeface="HG創英角ﾎﾟｯﾌﾟ体" pitchFamily="49" charset="-128"/>
                <a:ea typeface="HG創英角ﾎﾟｯﾌﾟ体" pitchFamily="49" charset="-128"/>
              </a:rPr>
              <a:t>（岸　宣仁</a:t>
            </a:r>
            <a:r>
              <a:rPr lang="en-US" altLang="ja-JP" dirty="0" smtClean="0">
                <a:latin typeface="HG創英角ﾎﾟｯﾌﾟ体" pitchFamily="49" charset="-128"/>
                <a:ea typeface="HG創英角ﾎﾟｯﾌﾟ体" pitchFamily="49" charset="-128"/>
              </a:rPr>
              <a:t>,2009</a:t>
            </a:r>
            <a:r>
              <a:rPr lang="ja-JP" altLang="en-US" dirty="0" smtClean="0">
                <a:latin typeface="HG創英角ﾎﾟｯﾌﾟ体" pitchFamily="49" charset="-128"/>
                <a:ea typeface="HG創英角ﾎﾟｯﾌﾟ体" pitchFamily="49" charset="-128"/>
              </a:rPr>
              <a:t>）</a:t>
            </a:r>
            <a:endParaRPr kumimoji="1" lang="ja-JP" altLang="en-US" dirty="0">
              <a:latin typeface="HG創英角ﾎﾟｯﾌﾟ体" pitchFamily="49" charset="-128"/>
              <a:ea typeface="HG創英角ﾎﾟｯﾌﾟ体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6021288"/>
            <a:ext cx="9144000" cy="307777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HG創英角ﾎﾟｯﾌﾟ体" pitchFamily="49" charset="-128"/>
                <a:ea typeface="HG創英角ﾎﾟｯﾌﾟ体" pitchFamily="49" charset="-128"/>
              </a:rPr>
              <a:t>　　　　　　　　　　　　　　　　　　　　　　　　　　　</a:t>
            </a:r>
            <a:r>
              <a:rPr lang="ja-JP" altLang="en-US" sz="1400" smtClean="0">
                <a:latin typeface="HG創英角ﾎﾟｯﾌﾟ体" pitchFamily="49" charset="-128"/>
                <a:ea typeface="HG創英角ﾎﾟｯﾌﾟ体" pitchFamily="49" charset="-128"/>
              </a:rPr>
              <a:t>　　</a:t>
            </a:r>
            <a:r>
              <a:rPr lang="en-US" altLang="ja-JP" sz="1400" smtClean="0">
                <a:latin typeface="HG創英角ﾎﾟｯﾌﾟ体" pitchFamily="49" charset="-128"/>
                <a:ea typeface="HG創英角ﾎﾟｯﾌﾟ体" pitchFamily="49" charset="-128"/>
              </a:rPr>
              <a:t>※</a:t>
            </a:r>
            <a:r>
              <a:rPr lang="ja-JP" altLang="en-US" sz="1400" dirty="0" smtClean="0">
                <a:latin typeface="HG創英角ﾎﾟｯﾌﾟ体" pitchFamily="49" charset="-128"/>
                <a:ea typeface="HG創英角ﾎﾟｯﾌﾟ体" pitchFamily="49" charset="-128"/>
              </a:rPr>
              <a:t>　他のトピックも検討中・・</a:t>
            </a:r>
            <a:endParaRPr lang="en-US" altLang="ja-JP" sz="1400" dirty="0" smtClean="0">
              <a:latin typeface="HG創英角ﾎﾟｯﾌﾟ体" pitchFamily="49" charset="-128"/>
              <a:ea typeface="HG創英角ﾎﾟｯﾌﾟ体" pitchFamily="49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0" y="620688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400" dirty="0" smtClean="0">
                <a:solidFill>
                  <a:srgbClr val="FF0000"/>
                </a:solidFill>
                <a:latin typeface="HG創英角ﾎﾟｯﾌﾟ体" pitchFamily="49" charset="-128"/>
                <a:ea typeface="HG創英角ﾎﾟｯﾌﾟ体" pitchFamily="49" charset="-128"/>
              </a:rPr>
              <a:t>知的財産リテラシー講座</a:t>
            </a:r>
            <a:r>
              <a:rPr lang="ja-JP" altLang="en-US" sz="2400" dirty="0" smtClean="0">
                <a:latin typeface="HG創英角ﾎﾟｯﾌﾟ体" pitchFamily="49" charset="-128"/>
                <a:ea typeface="HG創英角ﾎﾟｯﾌﾟ体" pitchFamily="49" charset="-128"/>
              </a:rPr>
              <a:t>の目指すもの</a:t>
            </a:r>
            <a:endParaRPr lang="en-US" altLang="ja-JP" sz="2400" dirty="0" smtClean="0">
              <a:latin typeface="HG創英角ﾎﾟｯﾌﾟ体" pitchFamily="49" charset="-128"/>
              <a:ea typeface="HG創英角ﾎﾟｯﾌﾟ体" pitchFamily="49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618" y="4372616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400" dirty="0" smtClean="0">
                <a:latin typeface="HG創英角ﾎﾟｯﾌﾟ体" pitchFamily="49" charset="-128"/>
                <a:ea typeface="HG創英角ﾎﾟｯﾌﾟ体" pitchFamily="49" charset="-128"/>
              </a:rPr>
              <a:t>興味を持った皆さま、</a:t>
            </a:r>
            <a:endParaRPr lang="en-US" altLang="ja-JP" sz="2400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2400" dirty="0" smtClean="0">
                <a:latin typeface="HG創英角ﾎﾟｯﾌﾟ体" pitchFamily="49" charset="-128"/>
                <a:ea typeface="HG創英角ﾎﾟｯﾌﾟ体" pitchFamily="49" charset="-128"/>
              </a:rPr>
              <a:t>ぜひ一緒に議論しましょう。</a:t>
            </a:r>
            <a:endParaRPr lang="en-US" altLang="ja-JP" sz="2400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pPr algn="ctr">
              <a:lnSpc>
                <a:spcPct val="150000"/>
              </a:lnSpc>
            </a:pPr>
            <a:r>
              <a:rPr lang="en-US" altLang="ja-JP" sz="2400" dirty="0" err="1" smtClean="0">
                <a:latin typeface="HG創英角ﾎﾟｯﾌﾟ体" pitchFamily="49" charset="-128"/>
                <a:ea typeface="HG創英角ﾎﾟｯﾌﾟ体" pitchFamily="49" charset="-128"/>
              </a:rPr>
              <a:t>mail:chizaisupport</a:t>
            </a:r>
            <a:r>
              <a:rPr lang="ja-JP" altLang="en-US" sz="2400" dirty="0" smtClean="0">
                <a:latin typeface="HG創英角ﾎﾟｯﾌﾟ体" pitchFamily="49" charset="-128"/>
                <a:ea typeface="HG創英角ﾎﾟｯﾌﾟ体" pitchFamily="49" charset="-128"/>
              </a:rPr>
              <a:t>あっと</a:t>
            </a:r>
            <a:r>
              <a:rPr lang="en-US" altLang="ja-JP" sz="2400" dirty="0" smtClean="0">
                <a:latin typeface="HG創英角ﾎﾟｯﾌﾟ体" pitchFamily="49" charset="-128"/>
                <a:ea typeface="HG創英角ﾎﾟｯﾌﾟ体" pitchFamily="49" charset="-128"/>
              </a:rPr>
              <a:t>gmail.com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120952" y="2836641"/>
            <a:ext cx="2403376" cy="559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400" dirty="0">
                <a:latin typeface="HG創英角ﾎﾟｯﾌﾟ体" pitchFamily="49" charset="-128"/>
                <a:ea typeface="HG創英角ﾎﾟｯﾌﾟ体" pitchFamily="49" charset="-128"/>
              </a:rPr>
              <a:t>＝</a:t>
            </a:r>
            <a:endParaRPr lang="en-US" altLang="ja-JP" sz="2400" dirty="0" smtClean="0">
              <a:latin typeface="HG創英角ﾎﾟｯﾌﾟ体" pitchFamily="49" charset="-128"/>
              <a:ea typeface="HG創英角ﾎﾟｯﾌﾟ体" pitchFamily="49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444208" y="1772816"/>
            <a:ext cx="2520280" cy="584775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 smtClean="0">
                <a:latin typeface="HG創英角ﾎﾟｯﾌﾟ体" pitchFamily="49" charset="-128"/>
                <a:ea typeface="HG創英角ﾎﾟｯﾌﾟ体" pitchFamily="49" charset="-128"/>
              </a:rPr>
              <a:t>継続的に研究成果を</a:t>
            </a:r>
            <a:endParaRPr lang="en-US" altLang="ja-JP" sz="1600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pPr algn="ctr"/>
            <a:r>
              <a:rPr lang="ja-JP" altLang="en-US" sz="1600" dirty="0" smtClean="0">
                <a:latin typeface="HG創英角ﾎﾟｯﾌﾟ体" pitchFamily="49" charset="-128"/>
                <a:ea typeface="HG創英角ﾎﾟｯﾌﾟ体" pitchFamily="49" charset="-128"/>
              </a:rPr>
              <a:t>出し続ける</a:t>
            </a:r>
            <a:endParaRPr lang="en-US" altLang="ja-JP" sz="1600" dirty="0" smtClean="0">
              <a:latin typeface="HG創英角ﾎﾟｯﾌﾟ体" pitchFamily="49" charset="-128"/>
              <a:ea typeface="HG創英角ﾎﾟｯﾌﾟ体" pitchFamily="49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27584" y="1772816"/>
            <a:ext cx="5256584" cy="584775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 smtClean="0">
                <a:latin typeface="HG創英角ﾎﾟｯﾌﾟ体" pitchFamily="49" charset="-128"/>
                <a:ea typeface="HG創英角ﾎﾟｯﾌﾟ体" pitchFamily="49" charset="-128"/>
              </a:rPr>
              <a:t>研究活動で生まれるさまざまな知的財産を</a:t>
            </a:r>
            <a:endParaRPr lang="en-US" altLang="ja-JP" sz="1600" dirty="0" smtClean="0">
              <a:latin typeface="HG創英角ﾎﾟｯﾌﾟ体" pitchFamily="49" charset="-128"/>
              <a:ea typeface="HG創英角ﾎﾟｯﾌﾟ体" pitchFamily="49" charset="-128"/>
            </a:endParaRPr>
          </a:p>
          <a:p>
            <a:pPr algn="ctr"/>
            <a:r>
              <a:rPr lang="ja-JP" altLang="en-US" sz="1600" dirty="0" smtClean="0">
                <a:latin typeface="HG創英角ﾎﾟｯﾌﾟ体" pitchFamily="49" charset="-128"/>
                <a:ea typeface="HG創英角ﾎﾟｯﾌﾟ体" pitchFamily="49" charset="-128"/>
              </a:rPr>
              <a:t>自分でしっかりコントロールして</a:t>
            </a:r>
            <a:endParaRPr lang="en-US" altLang="ja-JP" sz="1600" dirty="0" smtClean="0">
              <a:latin typeface="HG創英角ﾎﾟｯﾌﾟ体" pitchFamily="49" charset="-128"/>
              <a:ea typeface="HG創英角ﾎﾟｯﾌﾟ体" pitchFamily="49" charset="-128"/>
            </a:endParaRPr>
          </a:p>
        </p:txBody>
      </p:sp>
      <p:pic>
        <p:nvPicPr>
          <p:cNvPr id="23" name="Picture 3" descr="C:\Documents and Settings\Administrator\Local Settings\Temporary Internet Files\Content.IE5\SNQ5G3GB\MC900250467[1].wmf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948264" y="2420888"/>
            <a:ext cx="1603382" cy="1443977"/>
          </a:xfrm>
          <a:prstGeom prst="rect">
            <a:avLst/>
          </a:prstGeom>
          <a:noFill/>
        </p:spPr>
      </p:pic>
      <p:pic>
        <p:nvPicPr>
          <p:cNvPr id="24" name="Picture 20" descr="C:\Documents and Settings\Administrator\Local Settings\Temporary Internet Files\Content.IE5\SNQ5G3GB\MC90021548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2704782"/>
            <a:ext cx="2088232" cy="1156266"/>
          </a:xfrm>
          <a:prstGeom prst="rect">
            <a:avLst/>
          </a:prstGeom>
          <a:noFill/>
        </p:spPr>
      </p:pic>
      <p:pic>
        <p:nvPicPr>
          <p:cNvPr id="25" name="Picture 15" descr="C:\Documents and Settings\Administrator\Local Settings\Temporary Internet Files\Content.IE5\TX8MKAF5\MC900024296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2704782"/>
            <a:ext cx="1008112" cy="1077780"/>
          </a:xfrm>
          <a:prstGeom prst="rect">
            <a:avLst/>
          </a:prstGeom>
          <a:noFill/>
        </p:spPr>
      </p:pic>
      <p:pic>
        <p:nvPicPr>
          <p:cNvPr id="26" name="Picture 16" descr="C:\Documents and Settings\Administrator\Local Settings\Temporary Internet Files\Content.IE5\Q5DW6UHX\MC900340114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2704782"/>
            <a:ext cx="1224136" cy="10947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ビジネス">
  <a:themeElements>
    <a:clrScheme name="ビジネ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ビジネス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1175</TotalTime>
  <Words>244</Words>
  <Application>Microsoft Office PowerPoint</Application>
  <PresentationFormat>画面に合わせる (4:3)</PresentationFormat>
  <Paragraphs>79</Paragraphs>
  <Slides>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ビジネス</vt:lpstr>
      <vt:lpstr>若手研究者のための 知的財産リテラシー講座 (Smips)</vt:lpstr>
      <vt:lpstr>スライド 2</vt:lpstr>
      <vt:lpstr>スライド 3</vt:lpstr>
      <vt:lpstr>スライド 4</vt:lpstr>
      <vt:lpstr>第１回： ラボノートとSNSから考える 研究内容の適切な管理</vt:lpstr>
      <vt:lpstr>第２回： 装置の力が研究を左右する。 研究装置と特許の関係</vt:lpstr>
      <vt:lpstr>第３回： トップランナーであり続けるための 研究成果とプロセスの管理</vt:lpstr>
      <vt:lpstr>第４回： 研究資金獲得はどう変わる？ 技術移転モデルの新しい形</vt:lpstr>
      <vt:lpstr>スライド 9</vt:lpstr>
    </vt:vector>
  </TitlesOfParts>
  <Company>TechnoProducer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若手研究者のための 知的財産リテラシー講座</dc:title>
  <dc:creator>Yoko Hamano</dc:creator>
  <cp:lastModifiedBy>Yoko Hamano</cp:lastModifiedBy>
  <cp:revision>65</cp:revision>
  <dcterms:created xsi:type="dcterms:W3CDTF">2012-01-12T10:11:59Z</dcterms:created>
  <dcterms:modified xsi:type="dcterms:W3CDTF">2012-03-09T13:04:00Z</dcterms:modified>
</cp:coreProperties>
</file>