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76" r:id="rId1"/>
  </p:sldMasterIdLst>
  <p:notesMasterIdLst>
    <p:notesMasterId r:id="rId16"/>
  </p:notesMasterIdLst>
  <p:sldIdLst>
    <p:sldId id="405" r:id="rId2"/>
    <p:sldId id="427" r:id="rId3"/>
    <p:sldId id="397" r:id="rId4"/>
    <p:sldId id="428" r:id="rId5"/>
    <p:sldId id="431" r:id="rId6"/>
    <p:sldId id="423" r:id="rId7"/>
    <p:sldId id="429" r:id="rId8"/>
    <p:sldId id="426" r:id="rId9"/>
    <p:sldId id="430" r:id="rId10"/>
    <p:sldId id="425" r:id="rId11"/>
    <p:sldId id="432" r:id="rId12"/>
    <p:sldId id="422" r:id="rId13"/>
    <p:sldId id="403" r:id="rId14"/>
    <p:sldId id="433" r:id="rId15"/>
  </p:sldIdLst>
  <p:sldSz cx="9144000" cy="6858000" type="screen4x3"/>
  <p:notesSz cx="6858000" cy="9144000"/>
  <p:defaultTextStyle>
    <a:defPPr>
      <a:defRPr lang="ja-JP"/>
    </a:defPPr>
    <a:lvl1pPr algn="l" rtl="0" fontAlgn="base">
      <a:spcBef>
        <a:spcPct val="0"/>
      </a:spcBef>
      <a:spcAft>
        <a:spcPct val="0"/>
      </a:spcAft>
      <a:defRPr kumimoji="1" sz="2000" b="1" kern="1200">
        <a:solidFill>
          <a:srgbClr val="3333CC"/>
        </a:solidFill>
        <a:latin typeface="ＭＳ Ｐゴシック" pitchFamily="50" charset="-128"/>
        <a:ea typeface="ＭＳ Ｐゴシック" pitchFamily="50" charset="-128"/>
        <a:cs typeface="+mn-cs"/>
      </a:defRPr>
    </a:lvl1pPr>
    <a:lvl2pPr marL="457200" algn="l" rtl="0" fontAlgn="base">
      <a:spcBef>
        <a:spcPct val="0"/>
      </a:spcBef>
      <a:spcAft>
        <a:spcPct val="0"/>
      </a:spcAft>
      <a:defRPr kumimoji="1" sz="2000" b="1" kern="1200">
        <a:solidFill>
          <a:srgbClr val="3333CC"/>
        </a:solidFill>
        <a:latin typeface="ＭＳ Ｐゴシック" pitchFamily="50" charset="-128"/>
        <a:ea typeface="ＭＳ Ｐゴシック" pitchFamily="50" charset="-128"/>
        <a:cs typeface="+mn-cs"/>
      </a:defRPr>
    </a:lvl2pPr>
    <a:lvl3pPr marL="914400" algn="l" rtl="0" fontAlgn="base">
      <a:spcBef>
        <a:spcPct val="0"/>
      </a:spcBef>
      <a:spcAft>
        <a:spcPct val="0"/>
      </a:spcAft>
      <a:defRPr kumimoji="1" sz="2000" b="1" kern="1200">
        <a:solidFill>
          <a:srgbClr val="3333CC"/>
        </a:solidFill>
        <a:latin typeface="ＭＳ Ｐゴシック" pitchFamily="50" charset="-128"/>
        <a:ea typeface="ＭＳ Ｐゴシック" pitchFamily="50" charset="-128"/>
        <a:cs typeface="+mn-cs"/>
      </a:defRPr>
    </a:lvl3pPr>
    <a:lvl4pPr marL="1371600" algn="l" rtl="0" fontAlgn="base">
      <a:spcBef>
        <a:spcPct val="0"/>
      </a:spcBef>
      <a:spcAft>
        <a:spcPct val="0"/>
      </a:spcAft>
      <a:defRPr kumimoji="1" sz="2000" b="1" kern="1200">
        <a:solidFill>
          <a:srgbClr val="3333CC"/>
        </a:solidFill>
        <a:latin typeface="ＭＳ Ｐゴシック" pitchFamily="50" charset="-128"/>
        <a:ea typeface="ＭＳ Ｐゴシック" pitchFamily="50" charset="-128"/>
        <a:cs typeface="+mn-cs"/>
      </a:defRPr>
    </a:lvl4pPr>
    <a:lvl5pPr marL="1828800" algn="l" rtl="0" fontAlgn="base">
      <a:spcBef>
        <a:spcPct val="0"/>
      </a:spcBef>
      <a:spcAft>
        <a:spcPct val="0"/>
      </a:spcAft>
      <a:defRPr kumimoji="1" sz="2000" b="1" kern="1200">
        <a:solidFill>
          <a:srgbClr val="3333CC"/>
        </a:solidFill>
        <a:latin typeface="ＭＳ Ｐゴシック" pitchFamily="50" charset="-128"/>
        <a:ea typeface="ＭＳ Ｐゴシック" pitchFamily="50" charset="-128"/>
        <a:cs typeface="+mn-cs"/>
      </a:defRPr>
    </a:lvl5pPr>
    <a:lvl6pPr marL="2286000" algn="l" defTabSz="914400" rtl="0" eaLnBrk="1" latinLnBrk="0" hangingPunct="1">
      <a:defRPr kumimoji="1" sz="2000" b="1" kern="1200">
        <a:solidFill>
          <a:srgbClr val="3333CC"/>
        </a:solidFill>
        <a:latin typeface="ＭＳ Ｐゴシック" pitchFamily="50" charset="-128"/>
        <a:ea typeface="ＭＳ Ｐゴシック" pitchFamily="50" charset="-128"/>
        <a:cs typeface="+mn-cs"/>
      </a:defRPr>
    </a:lvl6pPr>
    <a:lvl7pPr marL="2743200" algn="l" defTabSz="914400" rtl="0" eaLnBrk="1" latinLnBrk="0" hangingPunct="1">
      <a:defRPr kumimoji="1" sz="2000" b="1" kern="1200">
        <a:solidFill>
          <a:srgbClr val="3333CC"/>
        </a:solidFill>
        <a:latin typeface="ＭＳ Ｐゴシック" pitchFamily="50" charset="-128"/>
        <a:ea typeface="ＭＳ Ｐゴシック" pitchFamily="50" charset="-128"/>
        <a:cs typeface="+mn-cs"/>
      </a:defRPr>
    </a:lvl7pPr>
    <a:lvl8pPr marL="3200400" algn="l" defTabSz="914400" rtl="0" eaLnBrk="1" latinLnBrk="0" hangingPunct="1">
      <a:defRPr kumimoji="1" sz="2000" b="1" kern="1200">
        <a:solidFill>
          <a:srgbClr val="3333CC"/>
        </a:solidFill>
        <a:latin typeface="ＭＳ Ｐゴシック" pitchFamily="50" charset="-128"/>
        <a:ea typeface="ＭＳ Ｐゴシック" pitchFamily="50" charset="-128"/>
        <a:cs typeface="+mn-cs"/>
      </a:defRPr>
    </a:lvl8pPr>
    <a:lvl9pPr marL="3657600" algn="l" defTabSz="914400" rtl="0" eaLnBrk="1" latinLnBrk="0" hangingPunct="1">
      <a:defRPr kumimoji="1" sz="2000" b="1" kern="1200">
        <a:solidFill>
          <a:srgbClr val="3333CC"/>
        </a:solidFill>
        <a:latin typeface="ＭＳ Ｐゴシック" pitchFamily="50" charset="-128"/>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33CC"/>
    <a:srgbClr val="000000"/>
    <a:srgbClr val="FFFF66"/>
    <a:srgbClr val="0033CC"/>
    <a:srgbClr val="FF0066"/>
    <a:srgbClr val="CCFFCC"/>
    <a:srgbClr val="CC0099"/>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48" autoAdjust="0"/>
    <p:restoredTop sz="86250" autoAdjust="0"/>
  </p:normalViewPr>
  <p:slideViewPr>
    <p:cSldViewPr>
      <p:cViewPr varScale="1">
        <p:scale>
          <a:sx n="53" d="100"/>
          <a:sy n="53" d="100"/>
        </p:scale>
        <p:origin x="-1070" y="-72"/>
      </p:cViewPr>
      <p:guideLst>
        <p:guide orient="horz" pos="2160"/>
        <p:guide pos="2880"/>
      </p:guideLst>
    </p:cSldViewPr>
  </p:slideViewPr>
  <p:outlineViewPr>
    <p:cViewPr>
      <p:scale>
        <a:sx n="33" d="100"/>
        <a:sy n="33" d="100"/>
      </p:scale>
      <p:origin x="0" y="24509"/>
    </p:cViewPr>
  </p:outlineViewPr>
  <p:notesTextViewPr>
    <p:cViewPr>
      <p:scale>
        <a:sx n="100" d="100"/>
        <a:sy n="100" d="100"/>
      </p:scale>
      <p:origin x="0" y="0"/>
    </p:cViewPr>
  </p:notesTextViewPr>
  <p:sorterViewPr>
    <p:cViewPr>
      <p:scale>
        <a:sx n="50" d="100"/>
        <a:sy n="50" d="100"/>
      </p:scale>
      <p:origin x="0" y="0"/>
    </p:cViewPr>
  </p:sorterViewPr>
  <p:notesViewPr>
    <p:cSldViewPr>
      <p:cViewPr varScale="1">
        <p:scale>
          <a:sx n="27" d="100"/>
          <a:sy n="27" d="100"/>
        </p:scale>
        <p:origin x="-1296" y="-8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SzTx/>
              <a:buFontTx/>
              <a:buNone/>
              <a:defRPr sz="1200" b="0" i="1">
                <a:solidFill>
                  <a:schemeClr val="tx1"/>
                </a:solidFill>
                <a:latin typeface="Times New Roman" pitchFamily="18" charset="0"/>
                <a:ea typeface="ＭＳ Ｐゴシック" pitchFamily="50" charset="-128"/>
              </a:defRPr>
            </a:lvl1pPr>
          </a:lstStyle>
          <a:p>
            <a:pPr>
              <a:defRPr/>
            </a:pPr>
            <a:endParaRPr lang="en-US" altLang="ja-JP"/>
          </a:p>
        </p:txBody>
      </p:sp>
      <p:sp>
        <p:nvSpPr>
          <p:cNvPr id="2560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200" b="0" i="1">
                <a:solidFill>
                  <a:schemeClr val="tx1"/>
                </a:solidFill>
                <a:latin typeface="Times New Roman" pitchFamily="18" charset="0"/>
                <a:ea typeface="ＭＳ Ｐゴシック" pitchFamily="50" charset="-128"/>
              </a:defRPr>
            </a:lvl1pPr>
          </a:lstStyle>
          <a:p>
            <a:pPr>
              <a:defRPr/>
            </a:pPr>
            <a:endParaRPr lang="en-US" altLang="ja-JP"/>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2560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SzTx/>
              <a:buFontTx/>
              <a:buNone/>
              <a:defRPr sz="1200" b="0" i="1">
                <a:solidFill>
                  <a:schemeClr val="tx1"/>
                </a:solidFill>
                <a:latin typeface="Times New Roman" pitchFamily="18" charset="0"/>
                <a:ea typeface="ＭＳ Ｐゴシック" pitchFamily="50" charset="-128"/>
              </a:defRPr>
            </a:lvl1pPr>
          </a:lstStyle>
          <a:p>
            <a:pPr>
              <a:defRPr/>
            </a:pPr>
            <a:endParaRPr lang="en-US" altLang="ja-JP"/>
          </a:p>
        </p:txBody>
      </p:sp>
      <p:sp>
        <p:nvSpPr>
          <p:cNvPr id="2560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SzTx/>
              <a:buFontTx/>
              <a:buNone/>
              <a:defRPr sz="1200" b="0" i="1">
                <a:solidFill>
                  <a:schemeClr val="tx1"/>
                </a:solidFill>
                <a:latin typeface="Times New Roman" pitchFamily="18" charset="0"/>
                <a:ea typeface="ＭＳ Ｐゴシック" pitchFamily="50" charset="-128"/>
              </a:defRPr>
            </a:lvl1pPr>
          </a:lstStyle>
          <a:p>
            <a:pPr>
              <a:defRPr/>
            </a:pPr>
            <a:fld id="{71F816C5-8D61-4FCB-9CF2-C99E20FC0FE3}" type="slidenum">
              <a:rPr lang="en-US" altLang="ja-JP"/>
              <a:pPr>
                <a:defRPr/>
              </a:pPr>
              <a:t>‹#›</a:t>
            </a:fld>
            <a:endParaRPr lang="en-US" altLang="ja-JP"/>
          </a:p>
        </p:txBody>
      </p:sp>
    </p:spTree>
    <p:extLst>
      <p:ext uri="{BB962C8B-B14F-4D97-AF65-F5344CB8AC3E}">
        <p14:creationId xmlns:p14="http://schemas.microsoft.com/office/powerpoint/2010/main" val="5667079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b="1">
                <a:solidFill>
                  <a:srgbClr val="3333CC"/>
                </a:solidFill>
                <a:latin typeface="ＭＳ Ｐゴシック" pitchFamily="50" charset="-128"/>
                <a:ea typeface="ＭＳ Ｐゴシック" pitchFamily="50" charset="-128"/>
              </a:defRPr>
            </a:lvl1pPr>
            <a:lvl2pPr marL="742950" indent="-285750" eaLnBrk="0" hangingPunct="0">
              <a:defRPr kumimoji="1" sz="2000" b="1">
                <a:solidFill>
                  <a:srgbClr val="3333CC"/>
                </a:solidFill>
                <a:latin typeface="ＭＳ Ｐゴシック" pitchFamily="50" charset="-128"/>
                <a:ea typeface="ＭＳ Ｐゴシック" pitchFamily="50" charset="-128"/>
              </a:defRPr>
            </a:lvl2pPr>
            <a:lvl3pPr marL="1143000" indent="-228600" eaLnBrk="0" hangingPunct="0">
              <a:defRPr kumimoji="1" sz="2000" b="1">
                <a:solidFill>
                  <a:srgbClr val="3333CC"/>
                </a:solidFill>
                <a:latin typeface="ＭＳ Ｐゴシック" pitchFamily="50" charset="-128"/>
                <a:ea typeface="ＭＳ Ｐゴシック" pitchFamily="50" charset="-128"/>
              </a:defRPr>
            </a:lvl3pPr>
            <a:lvl4pPr marL="1600200" indent="-228600" eaLnBrk="0" hangingPunct="0">
              <a:defRPr kumimoji="1" sz="2000" b="1">
                <a:solidFill>
                  <a:srgbClr val="3333CC"/>
                </a:solidFill>
                <a:latin typeface="ＭＳ Ｐゴシック" pitchFamily="50" charset="-128"/>
                <a:ea typeface="ＭＳ Ｐゴシック" pitchFamily="50" charset="-128"/>
              </a:defRPr>
            </a:lvl4pPr>
            <a:lvl5pPr marL="2057400" indent="-228600" eaLnBrk="0" hangingPunct="0">
              <a:defRPr kumimoji="1" sz="2000" b="1">
                <a:solidFill>
                  <a:srgbClr val="3333CC"/>
                </a:solidFill>
                <a:latin typeface="ＭＳ Ｐゴシック" pitchFamily="50" charset="-128"/>
                <a:ea typeface="ＭＳ Ｐゴシック" pitchFamily="50" charset="-128"/>
              </a:defRPr>
            </a:lvl5pPr>
            <a:lvl6pPr marL="2514600" indent="-228600" eaLnBrk="0" fontAlgn="base" hangingPunct="0">
              <a:spcBef>
                <a:spcPct val="0"/>
              </a:spcBef>
              <a:spcAft>
                <a:spcPct val="0"/>
              </a:spcAft>
              <a:defRPr kumimoji="1" sz="2000" b="1">
                <a:solidFill>
                  <a:srgbClr val="3333CC"/>
                </a:solidFill>
                <a:latin typeface="ＭＳ Ｐゴシック" pitchFamily="50" charset="-128"/>
                <a:ea typeface="ＭＳ Ｐゴシック" pitchFamily="50" charset="-128"/>
              </a:defRPr>
            </a:lvl6pPr>
            <a:lvl7pPr marL="2971800" indent="-228600" eaLnBrk="0" fontAlgn="base" hangingPunct="0">
              <a:spcBef>
                <a:spcPct val="0"/>
              </a:spcBef>
              <a:spcAft>
                <a:spcPct val="0"/>
              </a:spcAft>
              <a:defRPr kumimoji="1" sz="2000" b="1">
                <a:solidFill>
                  <a:srgbClr val="3333CC"/>
                </a:solidFill>
                <a:latin typeface="ＭＳ Ｐゴシック" pitchFamily="50" charset="-128"/>
                <a:ea typeface="ＭＳ Ｐゴシック" pitchFamily="50" charset="-128"/>
              </a:defRPr>
            </a:lvl7pPr>
            <a:lvl8pPr marL="3429000" indent="-228600" eaLnBrk="0" fontAlgn="base" hangingPunct="0">
              <a:spcBef>
                <a:spcPct val="0"/>
              </a:spcBef>
              <a:spcAft>
                <a:spcPct val="0"/>
              </a:spcAft>
              <a:defRPr kumimoji="1" sz="2000" b="1">
                <a:solidFill>
                  <a:srgbClr val="3333CC"/>
                </a:solidFill>
                <a:latin typeface="ＭＳ Ｐゴシック" pitchFamily="50" charset="-128"/>
                <a:ea typeface="ＭＳ Ｐゴシック" pitchFamily="50" charset="-128"/>
              </a:defRPr>
            </a:lvl8pPr>
            <a:lvl9pPr marL="3886200" indent="-228600" eaLnBrk="0" fontAlgn="base" hangingPunct="0">
              <a:spcBef>
                <a:spcPct val="0"/>
              </a:spcBef>
              <a:spcAft>
                <a:spcPct val="0"/>
              </a:spcAft>
              <a:defRPr kumimoji="1" sz="2000" b="1">
                <a:solidFill>
                  <a:srgbClr val="3333CC"/>
                </a:solidFill>
                <a:latin typeface="ＭＳ Ｐゴシック" pitchFamily="50" charset="-128"/>
                <a:ea typeface="ＭＳ Ｐゴシック" pitchFamily="50" charset="-128"/>
              </a:defRPr>
            </a:lvl9pPr>
          </a:lstStyle>
          <a:p>
            <a:pPr eaLnBrk="1" hangingPunct="1"/>
            <a:fld id="{C6698A04-1E57-4465-9EB0-7167C81C5927}" type="slidenum">
              <a:rPr lang="en-US" altLang="ja-JP" sz="1200" b="0" smtClean="0">
                <a:solidFill>
                  <a:schemeClr val="tx1"/>
                </a:solidFill>
                <a:latin typeface="Times New Roman" pitchFamily="18" charset="0"/>
              </a:rPr>
              <a:pPr eaLnBrk="1" hangingPunct="1"/>
              <a:t>2</a:t>
            </a:fld>
            <a:endParaRPr lang="en-US" altLang="ja-JP" sz="1200" b="0" smtClean="0">
              <a:solidFill>
                <a:schemeClr val="tx1"/>
              </a:solidFill>
              <a:latin typeface="Times New Roman" pitchFamily="18"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71F816C5-8D61-4FCB-9CF2-C99E20FC0FE3}" type="slidenum">
              <a:rPr lang="en-US" altLang="ja-JP" smtClean="0"/>
              <a:pPr>
                <a:defRPr/>
              </a:pPr>
              <a:t>3</a:t>
            </a:fld>
            <a:endParaRPr lang="en-US" altLang="ja-JP"/>
          </a:p>
        </p:txBody>
      </p:sp>
    </p:spTree>
    <p:extLst>
      <p:ext uri="{BB962C8B-B14F-4D97-AF65-F5344CB8AC3E}">
        <p14:creationId xmlns:p14="http://schemas.microsoft.com/office/powerpoint/2010/main" val="33864556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smips.rcast.u-tokyo.ac.jp/topmigi.htm"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7" name="Oval 10"/>
            <p:cNvSpPr>
              <a:spLocks noChangeArrowheads="1"/>
            </p:cNvSpPr>
            <p:nvPr/>
          </p:nvSpPr>
          <p:spPr bwMode="auto">
            <a:xfrm>
              <a:off x="4883"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8" name="Oval 11"/>
            <p:cNvSpPr>
              <a:spLocks noChangeArrowheads="1"/>
            </p:cNvSpPr>
            <p:nvPr/>
          </p:nvSpPr>
          <p:spPr bwMode="auto">
            <a:xfrm>
              <a:off x="5062"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9" name="Oval 12"/>
            <p:cNvSpPr>
              <a:spLocks noChangeArrowheads="1"/>
            </p:cNvSpPr>
            <p:nvPr/>
          </p:nvSpPr>
          <p:spPr bwMode="auto">
            <a:xfrm>
              <a:off x="4704"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0" name="Oval 13"/>
            <p:cNvSpPr>
              <a:spLocks noChangeArrowheads="1"/>
            </p:cNvSpPr>
            <p:nvPr/>
          </p:nvSpPr>
          <p:spPr bwMode="auto">
            <a:xfrm>
              <a:off x="4883"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1" name="Oval 14"/>
            <p:cNvSpPr>
              <a:spLocks noChangeArrowheads="1"/>
            </p:cNvSpPr>
            <p:nvPr/>
          </p:nvSpPr>
          <p:spPr bwMode="auto">
            <a:xfrm>
              <a:off x="5062"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2" name="Oval 15"/>
            <p:cNvSpPr>
              <a:spLocks noChangeArrowheads="1"/>
            </p:cNvSpPr>
            <p:nvPr/>
          </p:nvSpPr>
          <p:spPr bwMode="auto">
            <a:xfrm>
              <a:off x="5241" y="2064"/>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3" name="Oval 16"/>
            <p:cNvSpPr>
              <a:spLocks noChangeArrowheads="1"/>
            </p:cNvSpPr>
            <p:nvPr/>
          </p:nvSpPr>
          <p:spPr bwMode="auto">
            <a:xfrm>
              <a:off x="4704"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4" name="Oval 17"/>
            <p:cNvSpPr>
              <a:spLocks noChangeArrowheads="1"/>
            </p:cNvSpPr>
            <p:nvPr/>
          </p:nvSpPr>
          <p:spPr bwMode="auto">
            <a:xfrm>
              <a:off x="4883"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5" name="Oval 18"/>
            <p:cNvSpPr>
              <a:spLocks noChangeArrowheads="1"/>
            </p:cNvSpPr>
            <p:nvPr/>
          </p:nvSpPr>
          <p:spPr bwMode="auto">
            <a:xfrm>
              <a:off x="5062"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6" name="Oval 19"/>
            <p:cNvSpPr>
              <a:spLocks noChangeArrowheads="1"/>
            </p:cNvSpPr>
            <p:nvPr/>
          </p:nvSpPr>
          <p:spPr bwMode="auto">
            <a:xfrm>
              <a:off x="5241"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7" name="Oval 20"/>
            <p:cNvSpPr>
              <a:spLocks noChangeArrowheads="1"/>
            </p:cNvSpPr>
            <p:nvPr/>
          </p:nvSpPr>
          <p:spPr bwMode="auto">
            <a:xfrm>
              <a:off x="5420" y="2243"/>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8" name="Oval 21"/>
            <p:cNvSpPr>
              <a:spLocks noChangeArrowheads="1"/>
            </p:cNvSpPr>
            <p:nvPr/>
          </p:nvSpPr>
          <p:spPr bwMode="auto">
            <a:xfrm>
              <a:off x="4704" y="2421"/>
              <a:ext cx="127" cy="128"/>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9" name="Oval 22"/>
            <p:cNvSpPr>
              <a:spLocks noChangeArrowheads="1"/>
            </p:cNvSpPr>
            <p:nvPr/>
          </p:nvSpPr>
          <p:spPr bwMode="auto">
            <a:xfrm>
              <a:off x="4883"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20" name="Oval 23"/>
            <p:cNvSpPr>
              <a:spLocks noChangeArrowheads="1"/>
            </p:cNvSpPr>
            <p:nvPr/>
          </p:nvSpPr>
          <p:spPr bwMode="auto">
            <a:xfrm>
              <a:off x="5062"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21" name="Oval 24"/>
            <p:cNvSpPr>
              <a:spLocks noChangeArrowheads="1"/>
            </p:cNvSpPr>
            <p:nvPr/>
          </p:nvSpPr>
          <p:spPr bwMode="auto">
            <a:xfrm>
              <a:off x="5241" y="2421"/>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22" name="Oval 25"/>
            <p:cNvSpPr>
              <a:spLocks noChangeArrowheads="1"/>
            </p:cNvSpPr>
            <p:nvPr/>
          </p:nvSpPr>
          <p:spPr bwMode="auto">
            <a:xfrm>
              <a:off x="4704"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23" name="Oval 26"/>
            <p:cNvSpPr>
              <a:spLocks noChangeArrowheads="1"/>
            </p:cNvSpPr>
            <p:nvPr/>
          </p:nvSpPr>
          <p:spPr bwMode="auto">
            <a:xfrm>
              <a:off x="4883"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24" name="Oval 27"/>
            <p:cNvSpPr>
              <a:spLocks noChangeArrowheads="1"/>
            </p:cNvSpPr>
            <p:nvPr/>
          </p:nvSpPr>
          <p:spPr bwMode="auto">
            <a:xfrm>
              <a:off x="5062"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25" name="Oval 28"/>
            <p:cNvSpPr>
              <a:spLocks noChangeArrowheads="1"/>
            </p:cNvSpPr>
            <p:nvPr/>
          </p:nvSpPr>
          <p:spPr bwMode="auto">
            <a:xfrm>
              <a:off x="5241"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26" name="Oval 29"/>
            <p:cNvSpPr>
              <a:spLocks noChangeArrowheads="1"/>
            </p:cNvSpPr>
            <p:nvPr/>
          </p:nvSpPr>
          <p:spPr bwMode="auto">
            <a:xfrm>
              <a:off x="5420" y="2600"/>
              <a:ext cx="127" cy="128"/>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27" name="Oval 30"/>
            <p:cNvSpPr>
              <a:spLocks noChangeArrowheads="1"/>
            </p:cNvSpPr>
            <p:nvPr/>
          </p:nvSpPr>
          <p:spPr bwMode="auto">
            <a:xfrm>
              <a:off x="4704" y="2779"/>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28" name="Oval 31"/>
            <p:cNvSpPr>
              <a:spLocks noChangeArrowheads="1"/>
            </p:cNvSpPr>
            <p:nvPr/>
          </p:nvSpPr>
          <p:spPr bwMode="auto">
            <a:xfrm>
              <a:off x="4883"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29" name="Oval 32"/>
            <p:cNvSpPr>
              <a:spLocks noChangeArrowheads="1"/>
            </p:cNvSpPr>
            <p:nvPr/>
          </p:nvSpPr>
          <p:spPr bwMode="auto">
            <a:xfrm>
              <a:off x="5062"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30" name="Oval 33"/>
            <p:cNvSpPr>
              <a:spLocks noChangeArrowheads="1"/>
            </p:cNvSpPr>
            <p:nvPr/>
          </p:nvSpPr>
          <p:spPr bwMode="auto">
            <a:xfrm>
              <a:off x="5241" y="2779"/>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31" name="Oval 34"/>
            <p:cNvSpPr>
              <a:spLocks noChangeArrowheads="1"/>
            </p:cNvSpPr>
            <p:nvPr/>
          </p:nvSpPr>
          <p:spPr bwMode="auto">
            <a:xfrm>
              <a:off x="4704"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32" name="Oval 35"/>
            <p:cNvSpPr>
              <a:spLocks noChangeArrowheads="1"/>
            </p:cNvSpPr>
            <p:nvPr/>
          </p:nvSpPr>
          <p:spPr bwMode="auto">
            <a:xfrm>
              <a:off x="4883"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33" name="Oval 36"/>
            <p:cNvSpPr>
              <a:spLocks noChangeArrowheads="1"/>
            </p:cNvSpPr>
            <p:nvPr/>
          </p:nvSpPr>
          <p:spPr bwMode="auto">
            <a:xfrm>
              <a:off x="5062"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34" name="Oval 37"/>
            <p:cNvSpPr>
              <a:spLocks noChangeArrowheads="1"/>
            </p:cNvSpPr>
            <p:nvPr/>
          </p:nvSpPr>
          <p:spPr bwMode="auto">
            <a:xfrm>
              <a:off x="5241"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35" name="Oval 38"/>
            <p:cNvSpPr>
              <a:spLocks noChangeArrowheads="1"/>
            </p:cNvSpPr>
            <p:nvPr/>
          </p:nvSpPr>
          <p:spPr bwMode="auto">
            <a:xfrm>
              <a:off x="4883"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36" name="Oval 39"/>
            <p:cNvSpPr>
              <a:spLocks noChangeArrowheads="1"/>
            </p:cNvSpPr>
            <p:nvPr/>
          </p:nvSpPr>
          <p:spPr bwMode="auto">
            <a:xfrm>
              <a:off x="5241"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8" name="Line 42"/>
          <p:cNvSpPr>
            <a:spLocks noChangeShapeType="1"/>
          </p:cNvSpPr>
          <p:nvPr/>
        </p:nvSpPr>
        <p:spPr bwMode="auto">
          <a:xfrm>
            <a:off x="152400" y="739775"/>
            <a:ext cx="8763000" cy="0"/>
          </a:xfrm>
          <a:prstGeom prst="line">
            <a:avLst/>
          </a:prstGeom>
          <a:noFill/>
          <a:ln w="19050">
            <a:solidFill>
              <a:srgbClr val="6699FF"/>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9" name="Text Box 43"/>
          <p:cNvSpPr txBox="1">
            <a:spLocks noChangeArrowheads="1"/>
          </p:cNvSpPr>
          <p:nvPr/>
        </p:nvSpPr>
        <p:spPr bwMode="auto">
          <a:xfrm>
            <a:off x="203200" y="776288"/>
            <a:ext cx="8763000" cy="90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b="1">
                <a:solidFill>
                  <a:srgbClr val="3333CC"/>
                </a:solidFill>
                <a:latin typeface="ＭＳ Ｐゴシック" pitchFamily="50" charset="-128"/>
                <a:ea typeface="ＭＳ Ｐゴシック" pitchFamily="50" charset="-128"/>
              </a:defRPr>
            </a:lvl1pPr>
            <a:lvl2pPr marL="742950" indent="-285750" eaLnBrk="0" hangingPunct="0">
              <a:defRPr kumimoji="1" sz="2000" b="1">
                <a:solidFill>
                  <a:srgbClr val="3333CC"/>
                </a:solidFill>
                <a:latin typeface="ＭＳ Ｐゴシック" pitchFamily="50" charset="-128"/>
                <a:ea typeface="ＭＳ Ｐゴシック" pitchFamily="50" charset="-128"/>
              </a:defRPr>
            </a:lvl2pPr>
            <a:lvl3pPr marL="1143000" indent="-228600" eaLnBrk="0" hangingPunct="0">
              <a:defRPr kumimoji="1" sz="2000" b="1">
                <a:solidFill>
                  <a:srgbClr val="3333CC"/>
                </a:solidFill>
                <a:latin typeface="ＭＳ Ｐゴシック" pitchFamily="50" charset="-128"/>
                <a:ea typeface="ＭＳ Ｐゴシック" pitchFamily="50" charset="-128"/>
              </a:defRPr>
            </a:lvl3pPr>
            <a:lvl4pPr marL="1600200" indent="-228600" eaLnBrk="0" hangingPunct="0">
              <a:defRPr kumimoji="1" sz="2000" b="1">
                <a:solidFill>
                  <a:srgbClr val="3333CC"/>
                </a:solidFill>
                <a:latin typeface="ＭＳ Ｐゴシック" pitchFamily="50" charset="-128"/>
                <a:ea typeface="ＭＳ Ｐゴシック" pitchFamily="50" charset="-128"/>
              </a:defRPr>
            </a:lvl4pPr>
            <a:lvl5pPr marL="2057400" indent="-228600" eaLnBrk="0" hangingPunct="0">
              <a:defRPr kumimoji="1" sz="2000" b="1">
                <a:solidFill>
                  <a:srgbClr val="3333CC"/>
                </a:solidFill>
                <a:latin typeface="ＭＳ Ｐゴシック" pitchFamily="50" charset="-128"/>
                <a:ea typeface="ＭＳ Ｐゴシック" pitchFamily="50" charset="-128"/>
              </a:defRPr>
            </a:lvl5pPr>
            <a:lvl6pPr marL="2514600" indent="-228600" eaLnBrk="0" fontAlgn="base" hangingPunct="0">
              <a:spcBef>
                <a:spcPct val="0"/>
              </a:spcBef>
              <a:spcAft>
                <a:spcPct val="0"/>
              </a:spcAft>
              <a:defRPr kumimoji="1" sz="2000" b="1">
                <a:solidFill>
                  <a:srgbClr val="3333CC"/>
                </a:solidFill>
                <a:latin typeface="ＭＳ Ｐゴシック" pitchFamily="50" charset="-128"/>
                <a:ea typeface="ＭＳ Ｐゴシック" pitchFamily="50" charset="-128"/>
              </a:defRPr>
            </a:lvl6pPr>
            <a:lvl7pPr marL="2971800" indent="-228600" eaLnBrk="0" fontAlgn="base" hangingPunct="0">
              <a:spcBef>
                <a:spcPct val="0"/>
              </a:spcBef>
              <a:spcAft>
                <a:spcPct val="0"/>
              </a:spcAft>
              <a:defRPr kumimoji="1" sz="2000" b="1">
                <a:solidFill>
                  <a:srgbClr val="3333CC"/>
                </a:solidFill>
                <a:latin typeface="ＭＳ Ｐゴシック" pitchFamily="50" charset="-128"/>
                <a:ea typeface="ＭＳ Ｐゴシック" pitchFamily="50" charset="-128"/>
              </a:defRPr>
            </a:lvl7pPr>
            <a:lvl8pPr marL="3429000" indent="-228600" eaLnBrk="0" fontAlgn="base" hangingPunct="0">
              <a:spcBef>
                <a:spcPct val="0"/>
              </a:spcBef>
              <a:spcAft>
                <a:spcPct val="0"/>
              </a:spcAft>
              <a:defRPr kumimoji="1" sz="2000" b="1">
                <a:solidFill>
                  <a:srgbClr val="3333CC"/>
                </a:solidFill>
                <a:latin typeface="ＭＳ Ｐゴシック" pitchFamily="50" charset="-128"/>
                <a:ea typeface="ＭＳ Ｐゴシック" pitchFamily="50" charset="-128"/>
              </a:defRPr>
            </a:lvl8pPr>
            <a:lvl9pPr marL="3886200" indent="-228600" eaLnBrk="0" fontAlgn="base" hangingPunct="0">
              <a:spcBef>
                <a:spcPct val="0"/>
              </a:spcBef>
              <a:spcAft>
                <a:spcPct val="0"/>
              </a:spcAft>
              <a:defRPr kumimoji="1" sz="2000" b="1">
                <a:solidFill>
                  <a:srgbClr val="3333CC"/>
                </a:solidFill>
                <a:latin typeface="ＭＳ Ｐゴシック" pitchFamily="50" charset="-128"/>
                <a:ea typeface="ＭＳ Ｐゴシック" pitchFamily="50" charset="-128"/>
              </a:defRPr>
            </a:lvl9pPr>
          </a:lstStyle>
          <a:p>
            <a:pPr eaLnBrk="1" hangingPunct="1">
              <a:defRPr/>
            </a:pPr>
            <a:endParaRPr lang="ja-JP" altLang="ja-JP" sz="1800" b="0" smtClean="0">
              <a:solidFill>
                <a:schemeClr val="tx1"/>
              </a:solidFill>
              <a:latin typeface="Times New Roman" pitchFamily="18" charset="0"/>
            </a:endParaRPr>
          </a:p>
        </p:txBody>
      </p:sp>
      <p:pic>
        <p:nvPicPr>
          <p:cNvPr id="40" name="Picture 45" descr="知的財産マネジメント研究会">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8275" y="6524625"/>
            <a:ext cx="25908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Text Box 46"/>
          <p:cNvSpPr txBox="1">
            <a:spLocks noChangeArrowheads="1"/>
          </p:cNvSpPr>
          <p:nvPr/>
        </p:nvSpPr>
        <p:spPr bwMode="auto">
          <a:xfrm>
            <a:off x="395288" y="6524625"/>
            <a:ext cx="1584325" cy="304800"/>
          </a:xfrm>
          <a:prstGeom prst="rect">
            <a:avLst/>
          </a:prstGeom>
          <a:noFill/>
          <a:ln w="9525">
            <a:noFill/>
            <a:miter lim="800000"/>
            <a:headEnd/>
            <a:tailEnd/>
          </a:ln>
          <a:effectLst/>
        </p:spPr>
        <p:txBody>
          <a:bodyPr>
            <a:spAutoFit/>
          </a:bodyPr>
          <a:lstStyle/>
          <a:p>
            <a:pPr>
              <a:defRPr/>
            </a:pPr>
            <a:r>
              <a:rPr lang="ja-JP" altLang="en-US" sz="1400" b="0" i="1">
                <a:solidFill>
                  <a:srgbClr val="990000"/>
                </a:solidFill>
                <a:effectLst>
                  <a:outerShdw blurRad="38100" dist="38100" dir="2700000" algn="tl">
                    <a:srgbClr val="C0C0C0"/>
                  </a:outerShdw>
                </a:effectLst>
                <a:latin typeface="Times New Roman" pitchFamily="18" charset="0"/>
              </a:rPr>
              <a:t>産学連携分科会</a:t>
            </a:r>
          </a:p>
        </p:txBody>
      </p:sp>
      <p:sp>
        <p:nvSpPr>
          <p:cNvPr id="61443" name="Rectangle 3"/>
          <p:cNvSpPr>
            <a:spLocks noGrp="1" noChangeArrowheads="1"/>
          </p:cNvSpPr>
          <p:nvPr>
            <p:ph type="ctrTitle"/>
          </p:nvPr>
        </p:nvSpPr>
        <p:spPr>
          <a:xfrm>
            <a:off x="315913" y="836613"/>
            <a:ext cx="6781800" cy="1763712"/>
          </a:xfrm>
        </p:spPr>
        <p:txBody>
          <a:bodyPr/>
          <a:lstStyle>
            <a:lvl1pPr algn="r">
              <a:defRPr sz="2400"/>
            </a:lvl1pPr>
          </a:lstStyle>
          <a:p>
            <a:r>
              <a:rPr lang="ja-JP" altLang="en-US"/>
              <a:t>マスタ タイトルの書式設定</a:t>
            </a:r>
          </a:p>
        </p:txBody>
      </p:sp>
      <p:sp>
        <p:nvSpPr>
          <p:cNvPr id="6144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1800"/>
            </a:lvl1pPr>
          </a:lstStyle>
          <a:p>
            <a:r>
              <a:rPr lang="ja-JP" altLang="en-US"/>
              <a:t>マスタ サブタイトルの書式設定</a:t>
            </a:r>
          </a:p>
        </p:txBody>
      </p:sp>
      <p:sp>
        <p:nvSpPr>
          <p:cNvPr id="42" name="Rectangle 5"/>
          <p:cNvSpPr>
            <a:spLocks noGrp="1" noChangeArrowheads="1"/>
          </p:cNvSpPr>
          <p:nvPr>
            <p:ph type="dt" sz="half" idx="10"/>
          </p:nvPr>
        </p:nvSpPr>
        <p:spPr/>
        <p:txBody>
          <a:bodyPr/>
          <a:lstStyle>
            <a:lvl1pPr>
              <a:defRPr/>
            </a:lvl1pPr>
          </a:lstStyle>
          <a:p>
            <a:pPr>
              <a:defRPr/>
            </a:pPr>
            <a:endParaRPr lang="en-US" altLang="ja-JP"/>
          </a:p>
        </p:txBody>
      </p:sp>
      <p:sp>
        <p:nvSpPr>
          <p:cNvPr id="43" name="Rectangle 6"/>
          <p:cNvSpPr>
            <a:spLocks noGrp="1" noChangeArrowheads="1"/>
          </p:cNvSpPr>
          <p:nvPr>
            <p:ph type="ftr" sz="quarter" idx="11"/>
          </p:nvPr>
        </p:nvSpPr>
        <p:spPr/>
        <p:txBody>
          <a:bodyPr/>
          <a:lstStyle>
            <a:lvl1pPr>
              <a:defRPr/>
            </a:lvl1pPr>
          </a:lstStyle>
          <a:p>
            <a:pPr>
              <a:defRPr/>
            </a:pPr>
            <a:endParaRPr lang="en-US" altLang="ja-JP"/>
          </a:p>
        </p:txBody>
      </p:sp>
      <p:sp>
        <p:nvSpPr>
          <p:cNvPr id="44" name="Rectangle 7"/>
          <p:cNvSpPr>
            <a:spLocks noGrp="1" noChangeArrowheads="1"/>
          </p:cNvSpPr>
          <p:nvPr>
            <p:ph type="sldNum" sz="quarter" idx="12"/>
          </p:nvPr>
        </p:nvSpPr>
        <p:spPr/>
        <p:txBody>
          <a:bodyPr/>
          <a:lstStyle>
            <a:lvl1pPr>
              <a:defRPr/>
            </a:lvl1pPr>
          </a:lstStyle>
          <a:p>
            <a:pPr>
              <a:defRPr/>
            </a:pPr>
            <a:fld id="{3C4399FF-80C0-41C0-AF12-123E6358A83C}" type="slidenum">
              <a:rPr lang="en-US" altLang="ja-JP"/>
              <a:pPr>
                <a:defRPr/>
              </a:pPr>
              <a:t>‹#›</a:t>
            </a:fld>
            <a:endParaRPr lang="en-US" altLang="ja-JP"/>
          </a:p>
        </p:txBody>
      </p:sp>
    </p:spTree>
    <p:extLst>
      <p:ext uri="{BB962C8B-B14F-4D97-AF65-F5344CB8AC3E}">
        <p14:creationId xmlns:p14="http://schemas.microsoft.com/office/powerpoint/2010/main" val="422292467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C450292B-9935-4111-A3C6-923012497E1F}" type="slidenum">
              <a:rPr lang="en-US" altLang="ja-JP"/>
              <a:pPr>
                <a:defRPr/>
              </a:pPr>
              <a:t>‹#›</a:t>
            </a:fld>
            <a:endParaRPr lang="en-US" altLang="ja-JP"/>
          </a:p>
        </p:txBody>
      </p:sp>
    </p:spTree>
    <p:extLst>
      <p:ext uri="{BB962C8B-B14F-4D97-AF65-F5344CB8AC3E}">
        <p14:creationId xmlns:p14="http://schemas.microsoft.com/office/powerpoint/2010/main" val="371331478"/>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115050" y="122238"/>
            <a:ext cx="1885950" cy="6008687"/>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122238"/>
            <a:ext cx="5505450" cy="6008687"/>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1EDA4BCD-92D7-4734-BE08-A540A70AB707}" type="slidenum">
              <a:rPr lang="en-US" altLang="ja-JP"/>
              <a:pPr>
                <a:defRPr/>
              </a:pPr>
              <a:t>‹#›</a:t>
            </a:fld>
            <a:endParaRPr lang="en-US" altLang="ja-JP"/>
          </a:p>
        </p:txBody>
      </p:sp>
    </p:spTree>
    <p:extLst>
      <p:ext uri="{BB962C8B-B14F-4D97-AF65-F5344CB8AC3E}">
        <p14:creationId xmlns:p14="http://schemas.microsoft.com/office/powerpoint/2010/main" val="2899628006"/>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1090AC39-B986-4E0E-A745-EE8300533C39}" type="slidenum">
              <a:rPr lang="en-US" altLang="ja-JP"/>
              <a:pPr>
                <a:defRPr/>
              </a:pPr>
              <a:t>‹#›</a:t>
            </a:fld>
            <a:endParaRPr lang="en-US" altLang="ja-JP"/>
          </a:p>
        </p:txBody>
      </p:sp>
    </p:spTree>
    <p:extLst>
      <p:ext uri="{BB962C8B-B14F-4D97-AF65-F5344CB8AC3E}">
        <p14:creationId xmlns:p14="http://schemas.microsoft.com/office/powerpoint/2010/main" val="287424118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C1F9A22B-1561-4EA3-97C6-105E1E4906A2}" type="slidenum">
              <a:rPr lang="en-US" altLang="ja-JP"/>
              <a:pPr>
                <a:defRPr/>
              </a:pPr>
              <a:t>‹#›</a:t>
            </a:fld>
            <a:endParaRPr lang="en-US" altLang="ja-JP"/>
          </a:p>
        </p:txBody>
      </p:sp>
    </p:spTree>
    <p:extLst>
      <p:ext uri="{BB962C8B-B14F-4D97-AF65-F5344CB8AC3E}">
        <p14:creationId xmlns:p14="http://schemas.microsoft.com/office/powerpoint/2010/main" val="291405745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CF83BBA5-FA3C-4A4F-B63C-415495C61473}" type="slidenum">
              <a:rPr lang="en-US" altLang="ja-JP"/>
              <a:pPr>
                <a:defRPr/>
              </a:pPr>
              <a:t>‹#›</a:t>
            </a:fld>
            <a:endParaRPr lang="en-US" altLang="ja-JP"/>
          </a:p>
        </p:txBody>
      </p:sp>
    </p:spTree>
    <p:extLst>
      <p:ext uri="{BB962C8B-B14F-4D97-AF65-F5344CB8AC3E}">
        <p14:creationId xmlns:p14="http://schemas.microsoft.com/office/powerpoint/2010/main" val="3834921820"/>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836613"/>
            <a:ext cx="3636963" cy="529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246563" y="836613"/>
            <a:ext cx="3638550" cy="529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76260FCC-CF85-4D45-9330-A2BDAACCC2CB}" type="slidenum">
              <a:rPr lang="en-US" altLang="ja-JP"/>
              <a:pPr>
                <a:defRPr/>
              </a:pPr>
              <a:t>‹#›</a:t>
            </a:fld>
            <a:endParaRPr lang="en-US" altLang="ja-JP"/>
          </a:p>
        </p:txBody>
      </p:sp>
    </p:spTree>
    <p:extLst>
      <p:ext uri="{BB962C8B-B14F-4D97-AF65-F5344CB8AC3E}">
        <p14:creationId xmlns:p14="http://schemas.microsoft.com/office/powerpoint/2010/main" val="2537612003"/>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7"/>
          <p:cNvSpPr>
            <a:spLocks noGrp="1" noChangeArrowheads="1"/>
          </p:cNvSpPr>
          <p:nvPr>
            <p:ph type="sldNum" sz="quarter" idx="12"/>
          </p:nvPr>
        </p:nvSpPr>
        <p:spPr>
          <a:ln/>
        </p:spPr>
        <p:txBody>
          <a:bodyPr/>
          <a:lstStyle>
            <a:lvl1pPr>
              <a:defRPr/>
            </a:lvl1pPr>
          </a:lstStyle>
          <a:p>
            <a:pPr>
              <a:defRPr/>
            </a:pPr>
            <a:fld id="{C75897FB-E6DC-4BC2-AB22-E08E48E6BB91}" type="slidenum">
              <a:rPr lang="en-US" altLang="ja-JP"/>
              <a:pPr>
                <a:defRPr/>
              </a:pPr>
              <a:t>‹#›</a:t>
            </a:fld>
            <a:endParaRPr lang="en-US" altLang="ja-JP"/>
          </a:p>
        </p:txBody>
      </p:sp>
    </p:spTree>
    <p:extLst>
      <p:ext uri="{BB962C8B-B14F-4D97-AF65-F5344CB8AC3E}">
        <p14:creationId xmlns:p14="http://schemas.microsoft.com/office/powerpoint/2010/main" val="2112922202"/>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7"/>
          <p:cNvSpPr>
            <a:spLocks noGrp="1" noChangeArrowheads="1"/>
          </p:cNvSpPr>
          <p:nvPr>
            <p:ph type="sldNum" sz="quarter" idx="12"/>
          </p:nvPr>
        </p:nvSpPr>
        <p:spPr>
          <a:ln/>
        </p:spPr>
        <p:txBody>
          <a:bodyPr/>
          <a:lstStyle>
            <a:lvl1pPr>
              <a:defRPr/>
            </a:lvl1pPr>
          </a:lstStyle>
          <a:p>
            <a:pPr>
              <a:defRPr/>
            </a:pPr>
            <a:fld id="{14CC203E-3BAF-4F79-B884-CAAA3700D27E}" type="slidenum">
              <a:rPr lang="en-US" altLang="ja-JP"/>
              <a:pPr>
                <a:defRPr/>
              </a:pPr>
              <a:t>‹#›</a:t>
            </a:fld>
            <a:endParaRPr lang="en-US" altLang="ja-JP"/>
          </a:p>
        </p:txBody>
      </p:sp>
    </p:spTree>
    <p:extLst>
      <p:ext uri="{BB962C8B-B14F-4D97-AF65-F5344CB8AC3E}">
        <p14:creationId xmlns:p14="http://schemas.microsoft.com/office/powerpoint/2010/main" val="3343180090"/>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7"/>
          <p:cNvSpPr>
            <a:spLocks noGrp="1" noChangeArrowheads="1"/>
          </p:cNvSpPr>
          <p:nvPr>
            <p:ph type="sldNum" sz="quarter" idx="12"/>
          </p:nvPr>
        </p:nvSpPr>
        <p:spPr>
          <a:ln/>
        </p:spPr>
        <p:txBody>
          <a:bodyPr/>
          <a:lstStyle>
            <a:lvl1pPr>
              <a:defRPr/>
            </a:lvl1pPr>
          </a:lstStyle>
          <a:p>
            <a:pPr>
              <a:defRPr/>
            </a:pPr>
            <a:fld id="{BE4B9699-EBB3-4E6C-B2EE-A7C0B8437602}" type="slidenum">
              <a:rPr lang="en-US" altLang="ja-JP"/>
              <a:pPr>
                <a:defRPr/>
              </a:pPr>
              <a:t>‹#›</a:t>
            </a:fld>
            <a:endParaRPr lang="en-US" altLang="ja-JP"/>
          </a:p>
        </p:txBody>
      </p:sp>
    </p:spTree>
    <p:extLst>
      <p:ext uri="{BB962C8B-B14F-4D97-AF65-F5344CB8AC3E}">
        <p14:creationId xmlns:p14="http://schemas.microsoft.com/office/powerpoint/2010/main" val="2347546102"/>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A7B31855-8343-4F0D-83CE-07D6709DABD5}" type="slidenum">
              <a:rPr lang="en-US" altLang="ja-JP"/>
              <a:pPr>
                <a:defRPr/>
              </a:pPr>
              <a:t>‹#›</a:t>
            </a:fld>
            <a:endParaRPr lang="en-US" altLang="ja-JP"/>
          </a:p>
        </p:txBody>
      </p:sp>
    </p:spTree>
    <p:extLst>
      <p:ext uri="{BB962C8B-B14F-4D97-AF65-F5344CB8AC3E}">
        <p14:creationId xmlns:p14="http://schemas.microsoft.com/office/powerpoint/2010/main" val="3198412749"/>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62ACA73B-FE75-4443-B3E5-E5886688CD5E}" type="slidenum">
              <a:rPr lang="en-US" altLang="ja-JP"/>
              <a:pPr>
                <a:defRPr/>
              </a:pPr>
              <a:t>‹#›</a:t>
            </a:fld>
            <a:endParaRPr lang="en-US" altLang="ja-JP"/>
          </a:p>
        </p:txBody>
      </p:sp>
    </p:spTree>
    <p:extLst>
      <p:ext uri="{BB962C8B-B14F-4D97-AF65-F5344CB8AC3E}">
        <p14:creationId xmlns:p14="http://schemas.microsoft.com/office/powerpoint/2010/main" val="2692102332"/>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smips.rcast.u-tokyo.ac.jp/topmigi.ht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7" name="Rectangle 3"/>
          <p:cNvSpPr>
            <a:spLocks noGrp="1" noChangeArrowheads="1"/>
          </p:cNvSpPr>
          <p:nvPr>
            <p:ph type="title"/>
          </p:nvPr>
        </p:nvSpPr>
        <p:spPr bwMode="auto">
          <a:xfrm>
            <a:off x="457200" y="122238"/>
            <a:ext cx="7543800" cy="56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ja-JP" smtClean="0"/>
              <a:t/>
            </a:r>
            <a:br>
              <a:rPr lang="en-US" altLang="ja-JP" smtClean="0"/>
            </a:br>
            <a:r>
              <a:rPr lang="ja-JP" altLang="en-US" smtClean="0"/>
              <a:t>マスタ タイトルの書式設定</a:t>
            </a:r>
          </a:p>
        </p:txBody>
      </p:sp>
      <p:sp>
        <p:nvSpPr>
          <p:cNvPr id="1028" name="Rectangle 4"/>
          <p:cNvSpPr>
            <a:spLocks noGrp="1" noChangeArrowheads="1"/>
          </p:cNvSpPr>
          <p:nvPr>
            <p:ph type="body" idx="1"/>
          </p:nvPr>
        </p:nvSpPr>
        <p:spPr bwMode="auto">
          <a:xfrm>
            <a:off x="457200" y="836613"/>
            <a:ext cx="7427913" cy="529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60421"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SzTx/>
              <a:buFontTx/>
              <a:buNone/>
              <a:defRPr kumimoji="0" sz="1000" b="0">
                <a:solidFill>
                  <a:schemeClr val="tx1"/>
                </a:solidFill>
                <a:latin typeface="Arial" charset="0"/>
                <a:ea typeface="ＭＳ Ｐゴシック" pitchFamily="50" charset="-128"/>
              </a:defRPr>
            </a:lvl1pPr>
          </a:lstStyle>
          <a:p>
            <a:pPr>
              <a:defRPr/>
            </a:pPr>
            <a:endParaRPr lang="en-US" altLang="ja-JP"/>
          </a:p>
        </p:txBody>
      </p:sp>
      <p:sp>
        <p:nvSpPr>
          <p:cNvPr id="60422"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ClrTx/>
              <a:buSzTx/>
              <a:buFontTx/>
              <a:buNone/>
              <a:defRPr kumimoji="0" sz="1000" b="0">
                <a:solidFill>
                  <a:schemeClr val="tx1"/>
                </a:solidFill>
                <a:latin typeface="Arial" charset="0"/>
                <a:ea typeface="ＭＳ Ｐゴシック" pitchFamily="50" charset="-128"/>
              </a:defRPr>
            </a:lvl1pPr>
          </a:lstStyle>
          <a:p>
            <a:pPr>
              <a:defRPr/>
            </a:pPr>
            <a:endParaRPr lang="en-US" altLang="ja-JP"/>
          </a:p>
        </p:txBody>
      </p:sp>
      <p:sp>
        <p:nvSpPr>
          <p:cNvPr id="60423"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SzTx/>
              <a:buFontTx/>
              <a:buNone/>
              <a:defRPr kumimoji="0" sz="1000" b="0">
                <a:solidFill>
                  <a:schemeClr val="tx1"/>
                </a:solidFill>
                <a:latin typeface="Arial" charset="0"/>
                <a:ea typeface="ＭＳ Ｐゴシック" pitchFamily="50" charset="-128"/>
              </a:defRPr>
            </a:lvl1pPr>
          </a:lstStyle>
          <a:p>
            <a:pPr>
              <a:defRPr/>
            </a:pPr>
            <a:fld id="{9D96DF14-4FCA-4F6B-A9C6-D2E083F9874F}" type="slidenum">
              <a:rPr lang="en-US" altLang="ja-JP"/>
              <a:pPr>
                <a:defRPr/>
              </a:pPr>
              <a:t>‹#›</a:t>
            </a:fld>
            <a:endParaRPr lang="en-US" altLang="ja-JP"/>
          </a:p>
        </p:txBody>
      </p:sp>
      <p:grpSp>
        <p:nvGrpSpPr>
          <p:cNvPr id="1032" name="Group 8"/>
          <p:cNvGrpSpPr>
            <a:grpSpLocks/>
          </p:cNvGrpSpPr>
          <p:nvPr/>
        </p:nvGrpSpPr>
        <p:grpSpPr bwMode="auto">
          <a:xfrm>
            <a:off x="8153400" y="152400"/>
            <a:ext cx="792163" cy="1295400"/>
            <a:chOff x="5136" y="960"/>
            <a:chExt cx="528" cy="864"/>
          </a:xfrm>
        </p:grpSpPr>
        <p:sp>
          <p:nvSpPr>
            <p:cNvPr id="1038" name="Oval 9"/>
            <p:cNvSpPr>
              <a:spLocks noChangeArrowheads="1"/>
            </p:cNvSpPr>
            <p:nvPr/>
          </p:nvSpPr>
          <p:spPr bwMode="auto">
            <a:xfrm>
              <a:off x="5136" y="960"/>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039" name="Oval 10"/>
            <p:cNvSpPr>
              <a:spLocks noChangeArrowheads="1"/>
            </p:cNvSpPr>
            <p:nvPr/>
          </p:nvSpPr>
          <p:spPr bwMode="auto">
            <a:xfrm>
              <a:off x="5248" y="960"/>
              <a:ext cx="79"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040" name="Oval 11"/>
            <p:cNvSpPr>
              <a:spLocks noChangeArrowheads="1"/>
            </p:cNvSpPr>
            <p:nvPr/>
          </p:nvSpPr>
          <p:spPr bwMode="auto">
            <a:xfrm>
              <a:off x="5360" y="960"/>
              <a:ext cx="79"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041" name="Oval 12"/>
            <p:cNvSpPr>
              <a:spLocks noChangeArrowheads="1"/>
            </p:cNvSpPr>
            <p:nvPr/>
          </p:nvSpPr>
          <p:spPr bwMode="auto">
            <a:xfrm>
              <a:off x="5136" y="1072"/>
              <a:ext cx="80" cy="79"/>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042" name="Oval 13"/>
            <p:cNvSpPr>
              <a:spLocks noChangeArrowheads="1"/>
            </p:cNvSpPr>
            <p:nvPr/>
          </p:nvSpPr>
          <p:spPr bwMode="auto">
            <a:xfrm>
              <a:off x="5248" y="1072"/>
              <a:ext cx="79" cy="79"/>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043" name="Oval 14"/>
            <p:cNvSpPr>
              <a:spLocks noChangeArrowheads="1"/>
            </p:cNvSpPr>
            <p:nvPr/>
          </p:nvSpPr>
          <p:spPr bwMode="auto">
            <a:xfrm>
              <a:off x="5360" y="1072"/>
              <a:ext cx="79" cy="79"/>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044" name="Oval 15"/>
            <p:cNvSpPr>
              <a:spLocks noChangeArrowheads="1"/>
            </p:cNvSpPr>
            <p:nvPr/>
          </p:nvSpPr>
          <p:spPr bwMode="auto">
            <a:xfrm>
              <a:off x="5472" y="1072"/>
              <a:ext cx="79" cy="79"/>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045" name="Oval 16"/>
            <p:cNvSpPr>
              <a:spLocks noChangeArrowheads="1"/>
            </p:cNvSpPr>
            <p:nvPr/>
          </p:nvSpPr>
          <p:spPr bwMode="auto">
            <a:xfrm>
              <a:off x="5136" y="1184"/>
              <a:ext cx="80" cy="79"/>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046" name="Oval 17"/>
            <p:cNvSpPr>
              <a:spLocks noChangeArrowheads="1"/>
            </p:cNvSpPr>
            <p:nvPr/>
          </p:nvSpPr>
          <p:spPr bwMode="auto">
            <a:xfrm>
              <a:off x="5248" y="1184"/>
              <a:ext cx="79" cy="79"/>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047" name="Oval 18"/>
            <p:cNvSpPr>
              <a:spLocks noChangeArrowheads="1"/>
            </p:cNvSpPr>
            <p:nvPr/>
          </p:nvSpPr>
          <p:spPr bwMode="auto">
            <a:xfrm>
              <a:off x="5360" y="1184"/>
              <a:ext cx="79" cy="79"/>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048" name="Oval 19"/>
            <p:cNvSpPr>
              <a:spLocks noChangeArrowheads="1"/>
            </p:cNvSpPr>
            <p:nvPr/>
          </p:nvSpPr>
          <p:spPr bwMode="auto">
            <a:xfrm>
              <a:off x="5472" y="1184"/>
              <a:ext cx="79" cy="79"/>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049" name="Oval 20"/>
            <p:cNvSpPr>
              <a:spLocks noChangeArrowheads="1"/>
            </p:cNvSpPr>
            <p:nvPr/>
          </p:nvSpPr>
          <p:spPr bwMode="auto">
            <a:xfrm>
              <a:off x="5584" y="1184"/>
              <a:ext cx="80"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050" name="Oval 21"/>
            <p:cNvSpPr>
              <a:spLocks noChangeArrowheads="1"/>
            </p:cNvSpPr>
            <p:nvPr/>
          </p:nvSpPr>
          <p:spPr bwMode="auto">
            <a:xfrm>
              <a:off x="5136" y="1296"/>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051" name="Oval 22"/>
            <p:cNvSpPr>
              <a:spLocks noChangeArrowheads="1"/>
            </p:cNvSpPr>
            <p:nvPr/>
          </p:nvSpPr>
          <p:spPr bwMode="auto">
            <a:xfrm>
              <a:off x="5248" y="1296"/>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052" name="Oval 23"/>
            <p:cNvSpPr>
              <a:spLocks noChangeArrowheads="1"/>
            </p:cNvSpPr>
            <p:nvPr/>
          </p:nvSpPr>
          <p:spPr bwMode="auto">
            <a:xfrm>
              <a:off x="5360" y="1296"/>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053" name="Oval 24"/>
            <p:cNvSpPr>
              <a:spLocks noChangeArrowheads="1"/>
            </p:cNvSpPr>
            <p:nvPr/>
          </p:nvSpPr>
          <p:spPr bwMode="auto">
            <a:xfrm>
              <a:off x="5472" y="1296"/>
              <a:ext cx="79"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054" name="Oval 25"/>
            <p:cNvSpPr>
              <a:spLocks noChangeArrowheads="1"/>
            </p:cNvSpPr>
            <p:nvPr/>
          </p:nvSpPr>
          <p:spPr bwMode="auto">
            <a:xfrm>
              <a:off x="5136" y="1408"/>
              <a:ext cx="80"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055" name="Oval 26"/>
            <p:cNvSpPr>
              <a:spLocks noChangeArrowheads="1"/>
            </p:cNvSpPr>
            <p:nvPr/>
          </p:nvSpPr>
          <p:spPr bwMode="auto">
            <a:xfrm>
              <a:off x="5248" y="1408"/>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056" name="Oval 27"/>
            <p:cNvSpPr>
              <a:spLocks noChangeArrowheads="1"/>
            </p:cNvSpPr>
            <p:nvPr/>
          </p:nvSpPr>
          <p:spPr bwMode="auto">
            <a:xfrm>
              <a:off x="5360" y="1408"/>
              <a:ext cx="79"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057" name="Oval 28"/>
            <p:cNvSpPr>
              <a:spLocks noChangeArrowheads="1"/>
            </p:cNvSpPr>
            <p:nvPr/>
          </p:nvSpPr>
          <p:spPr bwMode="auto">
            <a:xfrm>
              <a:off x="5472" y="1408"/>
              <a:ext cx="79"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058" name="Oval 29"/>
            <p:cNvSpPr>
              <a:spLocks noChangeArrowheads="1"/>
            </p:cNvSpPr>
            <p:nvPr/>
          </p:nvSpPr>
          <p:spPr bwMode="auto">
            <a:xfrm>
              <a:off x="5584" y="1408"/>
              <a:ext cx="80"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059" name="Oval 30"/>
            <p:cNvSpPr>
              <a:spLocks noChangeArrowheads="1"/>
            </p:cNvSpPr>
            <p:nvPr/>
          </p:nvSpPr>
          <p:spPr bwMode="auto">
            <a:xfrm>
              <a:off x="5136" y="1520"/>
              <a:ext cx="80" cy="79"/>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060" name="Oval 31"/>
            <p:cNvSpPr>
              <a:spLocks noChangeArrowheads="1"/>
            </p:cNvSpPr>
            <p:nvPr/>
          </p:nvSpPr>
          <p:spPr bwMode="auto">
            <a:xfrm>
              <a:off x="5248" y="1520"/>
              <a:ext cx="79"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061" name="Oval 32"/>
            <p:cNvSpPr>
              <a:spLocks noChangeArrowheads="1"/>
            </p:cNvSpPr>
            <p:nvPr/>
          </p:nvSpPr>
          <p:spPr bwMode="auto">
            <a:xfrm>
              <a:off x="5360" y="1520"/>
              <a:ext cx="79"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062" name="Oval 33"/>
            <p:cNvSpPr>
              <a:spLocks noChangeArrowheads="1"/>
            </p:cNvSpPr>
            <p:nvPr/>
          </p:nvSpPr>
          <p:spPr bwMode="auto">
            <a:xfrm>
              <a:off x="5472" y="1520"/>
              <a:ext cx="79" cy="79"/>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063" name="Oval 34"/>
            <p:cNvSpPr>
              <a:spLocks noChangeArrowheads="1"/>
            </p:cNvSpPr>
            <p:nvPr/>
          </p:nvSpPr>
          <p:spPr bwMode="auto">
            <a:xfrm>
              <a:off x="5136" y="1632"/>
              <a:ext cx="80"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064" name="Oval 35"/>
            <p:cNvSpPr>
              <a:spLocks noChangeArrowheads="1"/>
            </p:cNvSpPr>
            <p:nvPr/>
          </p:nvSpPr>
          <p:spPr bwMode="auto">
            <a:xfrm>
              <a:off x="5248" y="1632"/>
              <a:ext cx="79"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065" name="Oval 36"/>
            <p:cNvSpPr>
              <a:spLocks noChangeArrowheads="1"/>
            </p:cNvSpPr>
            <p:nvPr/>
          </p:nvSpPr>
          <p:spPr bwMode="auto">
            <a:xfrm>
              <a:off x="5360" y="1632"/>
              <a:ext cx="79" cy="79"/>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066" name="Oval 37"/>
            <p:cNvSpPr>
              <a:spLocks noChangeArrowheads="1"/>
            </p:cNvSpPr>
            <p:nvPr/>
          </p:nvSpPr>
          <p:spPr bwMode="auto">
            <a:xfrm>
              <a:off x="5472" y="1632"/>
              <a:ext cx="79" cy="79"/>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067" name="Oval 38"/>
            <p:cNvSpPr>
              <a:spLocks noChangeArrowheads="1"/>
            </p:cNvSpPr>
            <p:nvPr/>
          </p:nvSpPr>
          <p:spPr bwMode="auto">
            <a:xfrm>
              <a:off x="5248" y="1744"/>
              <a:ext cx="79"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sp>
          <p:nvSpPr>
            <p:cNvPr id="1068" name="Oval 39"/>
            <p:cNvSpPr>
              <a:spLocks noChangeArrowheads="1"/>
            </p:cNvSpPr>
            <p:nvPr/>
          </p:nvSpPr>
          <p:spPr bwMode="auto">
            <a:xfrm>
              <a:off x="5472" y="1744"/>
              <a:ext cx="79"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spcBef>
                  <a:spcPct val="20000"/>
                </a:spcBef>
                <a:buClr>
                  <a:schemeClr val="accent2"/>
                </a:buClr>
                <a:buSzPct val="70000"/>
                <a:buFont typeface="Wingdings" pitchFamily="2" charset="2"/>
                <a:buNone/>
              </a:pPr>
              <a:endParaRPr lang="ja-JP" altLang="en-US"/>
            </a:p>
          </p:txBody>
        </p:sp>
      </p:grpSp>
      <p:pic>
        <p:nvPicPr>
          <p:cNvPr id="1033" name="Picture 40" descr="知的財産マネジメント研究会">
            <a:hlinkClick r:id="rId14"/>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518275" y="6524625"/>
            <a:ext cx="25908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Line 41"/>
          <p:cNvSpPr>
            <a:spLocks noChangeShapeType="1"/>
          </p:cNvSpPr>
          <p:nvPr/>
        </p:nvSpPr>
        <p:spPr bwMode="auto">
          <a:xfrm>
            <a:off x="152400" y="739775"/>
            <a:ext cx="8763000" cy="0"/>
          </a:xfrm>
          <a:prstGeom prst="line">
            <a:avLst/>
          </a:prstGeom>
          <a:noFill/>
          <a:ln w="19050">
            <a:solidFill>
              <a:srgbClr val="6699FF"/>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035" name="Text Box 42"/>
          <p:cNvSpPr txBox="1">
            <a:spLocks noChangeArrowheads="1"/>
          </p:cNvSpPr>
          <p:nvPr/>
        </p:nvSpPr>
        <p:spPr bwMode="auto">
          <a:xfrm>
            <a:off x="203200" y="776288"/>
            <a:ext cx="8763000" cy="90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b="1">
                <a:solidFill>
                  <a:srgbClr val="3333CC"/>
                </a:solidFill>
                <a:latin typeface="ＭＳ Ｐゴシック" pitchFamily="50" charset="-128"/>
                <a:ea typeface="ＭＳ Ｐゴシック" pitchFamily="50" charset="-128"/>
              </a:defRPr>
            </a:lvl1pPr>
            <a:lvl2pPr marL="742950" indent="-285750" eaLnBrk="0" hangingPunct="0">
              <a:defRPr kumimoji="1" sz="2000" b="1">
                <a:solidFill>
                  <a:srgbClr val="3333CC"/>
                </a:solidFill>
                <a:latin typeface="ＭＳ Ｐゴシック" pitchFamily="50" charset="-128"/>
                <a:ea typeface="ＭＳ Ｐゴシック" pitchFamily="50" charset="-128"/>
              </a:defRPr>
            </a:lvl2pPr>
            <a:lvl3pPr marL="1143000" indent="-228600" eaLnBrk="0" hangingPunct="0">
              <a:defRPr kumimoji="1" sz="2000" b="1">
                <a:solidFill>
                  <a:srgbClr val="3333CC"/>
                </a:solidFill>
                <a:latin typeface="ＭＳ Ｐゴシック" pitchFamily="50" charset="-128"/>
                <a:ea typeface="ＭＳ Ｐゴシック" pitchFamily="50" charset="-128"/>
              </a:defRPr>
            </a:lvl3pPr>
            <a:lvl4pPr marL="1600200" indent="-228600" eaLnBrk="0" hangingPunct="0">
              <a:defRPr kumimoji="1" sz="2000" b="1">
                <a:solidFill>
                  <a:srgbClr val="3333CC"/>
                </a:solidFill>
                <a:latin typeface="ＭＳ Ｐゴシック" pitchFamily="50" charset="-128"/>
                <a:ea typeface="ＭＳ Ｐゴシック" pitchFamily="50" charset="-128"/>
              </a:defRPr>
            </a:lvl4pPr>
            <a:lvl5pPr marL="2057400" indent="-228600" eaLnBrk="0" hangingPunct="0">
              <a:defRPr kumimoji="1" sz="2000" b="1">
                <a:solidFill>
                  <a:srgbClr val="3333CC"/>
                </a:solidFill>
                <a:latin typeface="ＭＳ Ｐゴシック" pitchFamily="50" charset="-128"/>
                <a:ea typeface="ＭＳ Ｐゴシック" pitchFamily="50" charset="-128"/>
              </a:defRPr>
            </a:lvl5pPr>
            <a:lvl6pPr marL="2514600" indent="-228600" eaLnBrk="0" fontAlgn="base" hangingPunct="0">
              <a:spcBef>
                <a:spcPct val="0"/>
              </a:spcBef>
              <a:spcAft>
                <a:spcPct val="0"/>
              </a:spcAft>
              <a:defRPr kumimoji="1" sz="2000" b="1">
                <a:solidFill>
                  <a:srgbClr val="3333CC"/>
                </a:solidFill>
                <a:latin typeface="ＭＳ Ｐゴシック" pitchFamily="50" charset="-128"/>
                <a:ea typeface="ＭＳ Ｐゴシック" pitchFamily="50" charset="-128"/>
              </a:defRPr>
            </a:lvl6pPr>
            <a:lvl7pPr marL="2971800" indent="-228600" eaLnBrk="0" fontAlgn="base" hangingPunct="0">
              <a:spcBef>
                <a:spcPct val="0"/>
              </a:spcBef>
              <a:spcAft>
                <a:spcPct val="0"/>
              </a:spcAft>
              <a:defRPr kumimoji="1" sz="2000" b="1">
                <a:solidFill>
                  <a:srgbClr val="3333CC"/>
                </a:solidFill>
                <a:latin typeface="ＭＳ Ｐゴシック" pitchFamily="50" charset="-128"/>
                <a:ea typeface="ＭＳ Ｐゴシック" pitchFamily="50" charset="-128"/>
              </a:defRPr>
            </a:lvl7pPr>
            <a:lvl8pPr marL="3429000" indent="-228600" eaLnBrk="0" fontAlgn="base" hangingPunct="0">
              <a:spcBef>
                <a:spcPct val="0"/>
              </a:spcBef>
              <a:spcAft>
                <a:spcPct val="0"/>
              </a:spcAft>
              <a:defRPr kumimoji="1" sz="2000" b="1">
                <a:solidFill>
                  <a:srgbClr val="3333CC"/>
                </a:solidFill>
                <a:latin typeface="ＭＳ Ｐゴシック" pitchFamily="50" charset="-128"/>
                <a:ea typeface="ＭＳ Ｐゴシック" pitchFamily="50" charset="-128"/>
              </a:defRPr>
            </a:lvl8pPr>
            <a:lvl9pPr marL="3886200" indent="-228600" eaLnBrk="0" fontAlgn="base" hangingPunct="0">
              <a:spcBef>
                <a:spcPct val="0"/>
              </a:spcBef>
              <a:spcAft>
                <a:spcPct val="0"/>
              </a:spcAft>
              <a:defRPr kumimoji="1" sz="2000" b="1">
                <a:solidFill>
                  <a:srgbClr val="3333CC"/>
                </a:solidFill>
                <a:latin typeface="ＭＳ Ｐゴシック" pitchFamily="50" charset="-128"/>
                <a:ea typeface="ＭＳ Ｐゴシック" pitchFamily="50" charset="-128"/>
              </a:defRPr>
            </a:lvl9pPr>
          </a:lstStyle>
          <a:p>
            <a:pPr eaLnBrk="1" hangingPunct="1">
              <a:defRPr/>
            </a:pPr>
            <a:endParaRPr lang="ja-JP" altLang="ja-JP" sz="1800" b="0" smtClean="0">
              <a:solidFill>
                <a:schemeClr val="tx1"/>
              </a:solidFill>
              <a:latin typeface="Times New Roman" pitchFamily="18" charset="0"/>
            </a:endParaRPr>
          </a:p>
        </p:txBody>
      </p:sp>
      <p:sp>
        <p:nvSpPr>
          <p:cNvPr id="60461" name="Text Box 45"/>
          <p:cNvSpPr txBox="1">
            <a:spLocks noChangeArrowheads="1"/>
          </p:cNvSpPr>
          <p:nvPr/>
        </p:nvSpPr>
        <p:spPr bwMode="auto">
          <a:xfrm>
            <a:off x="395288" y="6524625"/>
            <a:ext cx="1584325" cy="304800"/>
          </a:xfrm>
          <a:prstGeom prst="rect">
            <a:avLst/>
          </a:prstGeom>
          <a:noFill/>
          <a:ln w="9525">
            <a:noFill/>
            <a:miter lim="800000"/>
            <a:headEnd/>
            <a:tailEnd/>
          </a:ln>
          <a:effectLst/>
        </p:spPr>
        <p:txBody>
          <a:bodyPr>
            <a:spAutoFit/>
          </a:bodyPr>
          <a:lstStyle/>
          <a:p>
            <a:pPr>
              <a:defRPr/>
            </a:pPr>
            <a:r>
              <a:rPr lang="ja-JP" altLang="en-US" sz="1400" b="0" i="1">
                <a:solidFill>
                  <a:srgbClr val="990000"/>
                </a:solidFill>
                <a:effectLst>
                  <a:outerShdw blurRad="38100" dist="38100" dir="2700000" algn="tl">
                    <a:srgbClr val="C0C0C0"/>
                  </a:outerShdw>
                </a:effectLst>
                <a:latin typeface="Times New Roman" pitchFamily="18" charset="0"/>
              </a:rPr>
              <a:t>産学連携分科会</a:t>
            </a:r>
          </a:p>
        </p:txBody>
      </p:sp>
      <p:sp>
        <p:nvSpPr>
          <p:cNvPr id="1037" name="Rectangle 46"/>
          <p:cNvSpPr>
            <a:spLocks noChangeArrowheads="1"/>
          </p:cNvSpPr>
          <p:nvPr/>
        </p:nvSpPr>
        <p:spPr bwMode="gray">
          <a:xfrm>
            <a:off x="3494088" y="6691313"/>
            <a:ext cx="2232025" cy="12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lIns="0" tIns="0" rIns="0" bIns="0">
            <a:spAutoFit/>
          </a:bodyPr>
          <a:lstStyle/>
          <a:p>
            <a:pPr eaLnBrk="0" hangingPunct="0"/>
            <a:r>
              <a:rPr kumimoji="0" lang="en-US" altLang="ja-JP" sz="800" b="0">
                <a:solidFill>
                  <a:schemeClr val="tx1"/>
                </a:solidFill>
                <a:latin typeface="Arial" charset="0"/>
                <a:cs typeface="Arial" charset="0"/>
              </a:rPr>
              <a:t>©</a:t>
            </a:r>
            <a:r>
              <a:rPr kumimoji="0" lang="en-US" altLang="ja-JP" sz="800" b="0">
                <a:solidFill>
                  <a:schemeClr val="tx1"/>
                </a:solidFill>
                <a:latin typeface="Arial" charset="0"/>
              </a:rPr>
              <a:t>2006 smips</a:t>
            </a:r>
            <a:r>
              <a:rPr kumimoji="0" lang="ja-JP" altLang="en-US" sz="800" b="0">
                <a:solidFill>
                  <a:schemeClr val="tx1"/>
                </a:solidFill>
                <a:latin typeface="Arial" charset="0"/>
              </a:rPr>
              <a:t>産学連携分科会 </a:t>
            </a:r>
            <a:r>
              <a:rPr kumimoji="0" lang="en-US" altLang="ja-JP" sz="800" b="0">
                <a:solidFill>
                  <a:schemeClr val="tx1"/>
                </a:solidFill>
                <a:latin typeface="Arial" charset="0"/>
              </a:rPr>
              <a:t>All Rights Reserved</a:t>
            </a:r>
            <a:endParaRPr kumimoji="0" lang="ja-JP" altLang="ja-JP" sz="800" b="0">
              <a:solidFill>
                <a:schemeClr val="tx1"/>
              </a:solidFill>
              <a:latin typeface="Arial" charset="0"/>
            </a:endParaRPr>
          </a:p>
        </p:txBody>
      </p:sp>
    </p:spTree>
  </p:cSld>
  <p:clrMap bg1="lt1" tx1="dk1" bg2="lt2" tx2="dk2" accent1="accent1" accent2="accent2" accent3="accent3" accent4="accent4" accent5="accent5" accent6="accent6" hlink="hlink" folHlink="folHlink"/>
  <p:sldLayoutIdLst>
    <p:sldLayoutId id="2147483791"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kumimoji="1" sz="2000" b="1">
          <a:solidFill>
            <a:schemeClr val="tx2"/>
          </a:solidFill>
          <a:latin typeface="+mj-lt"/>
          <a:ea typeface="+mj-ea"/>
          <a:cs typeface="+mj-cs"/>
        </a:defRPr>
      </a:lvl1pPr>
      <a:lvl2pPr algn="l" rtl="0" eaLnBrk="0" fontAlgn="base" hangingPunct="0">
        <a:spcBef>
          <a:spcPct val="0"/>
        </a:spcBef>
        <a:spcAft>
          <a:spcPct val="0"/>
        </a:spcAft>
        <a:defRPr kumimoji="1" sz="2000" b="1">
          <a:solidFill>
            <a:schemeClr val="tx2"/>
          </a:solidFill>
          <a:latin typeface="ＭＳ Ｐゴシック" pitchFamily="50" charset="-128"/>
          <a:ea typeface="ＭＳ Ｐゴシック" pitchFamily="50" charset="-128"/>
        </a:defRPr>
      </a:lvl2pPr>
      <a:lvl3pPr algn="l" rtl="0" eaLnBrk="0" fontAlgn="base" hangingPunct="0">
        <a:spcBef>
          <a:spcPct val="0"/>
        </a:spcBef>
        <a:spcAft>
          <a:spcPct val="0"/>
        </a:spcAft>
        <a:defRPr kumimoji="1" sz="2000" b="1">
          <a:solidFill>
            <a:schemeClr val="tx2"/>
          </a:solidFill>
          <a:latin typeface="ＭＳ Ｐゴシック" pitchFamily="50" charset="-128"/>
          <a:ea typeface="ＭＳ Ｐゴシック" pitchFamily="50" charset="-128"/>
        </a:defRPr>
      </a:lvl3pPr>
      <a:lvl4pPr algn="l" rtl="0" eaLnBrk="0" fontAlgn="base" hangingPunct="0">
        <a:spcBef>
          <a:spcPct val="0"/>
        </a:spcBef>
        <a:spcAft>
          <a:spcPct val="0"/>
        </a:spcAft>
        <a:defRPr kumimoji="1" sz="2000" b="1">
          <a:solidFill>
            <a:schemeClr val="tx2"/>
          </a:solidFill>
          <a:latin typeface="ＭＳ Ｐゴシック" pitchFamily="50" charset="-128"/>
          <a:ea typeface="ＭＳ Ｐゴシック" pitchFamily="50" charset="-128"/>
        </a:defRPr>
      </a:lvl4pPr>
      <a:lvl5pPr algn="l" rtl="0" eaLnBrk="0" fontAlgn="base" hangingPunct="0">
        <a:spcBef>
          <a:spcPct val="0"/>
        </a:spcBef>
        <a:spcAft>
          <a:spcPct val="0"/>
        </a:spcAft>
        <a:defRPr kumimoji="1" sz="2000" b="1">
          <a:solidFill>
            <a:schemeClr val="tx2"/>
          </a:solidFill>
          <a:latin typeface="ＭＳ Ｐゴシック" pitchFamily="50" charset="-128"/>
          <a:ea typeface="ＭＳ Ｐゴシック" pitchFamily="50" charset="-128"/>
        </a:defRPr>
      </a:lvl5pPr>
      <a:lvl6pPr marL="457200" algn="l" rtl="0" fontAlgn="base">
        <a:spcBef>
          <a:spcPct val="0"/>
        </a:spcBef>
        <a:spcAft>
          <a:spcPct val="0"/>
        </a:spcAft>
        <a:defRPr kumimoji="1" sz="2000" b="1">
          <a:solidFill>
            <a:schemeClr val="tx2"/>
          </a:solidFill>
          <a:latin typeface="ＭＳ Ｐゴシック" pitchFamily="50" charset="-128"/>
          <a:ea typeface="ＭＳ Ｐゴシック" pitchFamily="50" charset="-128"/>
        </a:defRPr>
      </a:lvl6pPr>
      <a:lvl7pPr marL="914400" algn="l" rtl="0" fontAlgn="base">
        <a:spcBef>
          <a:spcPct val="0"/>
        </a:spcBef>
        <a:spcAft>
          <a:spcPct val="0"/>
        </a:spcAft>
        <a:defRPr kumimoji="1" sz="2000" b="1">
          <a:solidFill>
            <a:schemeClr val="tx2"/>
          </a:solidFill>
          <a:latin typeface="ＭＳ Ｐゴシック" pitchFamily="50" charset="-128"/>
          <a:ea typeface="ＭＳ Ｐゴシック" pitchFamily="50" charset="-128"/>
        </a:defRPr>
      </a:lvl7pPr>
      <a:lvl8pPr marL="1371600" algn="l" rtl="0" fontAlgn="base">
        <a:spcBef>
          <a:spcPct val="0"/>
        </a:spcBef>
        <a:spcAft>
          <a:spcPct val="0"/>
        </a:spcAft>
        <a:defRPr kumimoji="1" sz="2000" b="1">
          <a:solidFill>
            <a:schemeClr val="tx2"/>
          </a:solidFill>
          <a:latin typeface="ＭＳ Ｐゴシック" pitchFamily="50" charset="-128"/>
          <a:ea typeface="ＭＳ Ｐゴシック" pitchFamily="50" charset="-128"/>
        </a:defRPr>
      </a:lvl8pPr>
      <a:lvl9pPr marL="1828800" algn="l" rtl="0" fontAlgn="base">
        <a:spcBef>
          <a:spcPct val="0"/>
        </a:spcBef>
        <a:spcAft>
          <a:spcPct val="0"/>
        </a:spcAft>
        <a:defRPr kumimoji="1" sz="2000" b="1">
          <a:solidFill>
            <a:schemeClr val="tx2"/>
          </a:solidFill>
          <a:latin typeface="ＭＳ Ｐゴシック" pitchFamily="50" charset="-128"/>
          <a:ea typeface="ＭＳ Ｐゴシック" pitchFamily="50" charset="-128"/>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kumimoji="1" sz="2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kumimoji="1" sz="1600">
          <a:solidFill>
            <a:schemeClr val="tx1"/>
          </a:solidFill>
          <a:latin typeface="+mn-lt"/>
          <a:ea typeface="+mn-ea"/>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kumimoji="1" sz="1400">
          <a:solidFill>
            <a:schemeClr val="tx1"/>
          </a:solidFill>
          <a:latin typeface="+mn-lt"/>
          <a:ea typeface="+mn-ea"/>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kumimoji="1" sz="1200">
          <a:solidFill>
            <a:schemeClr val="tx1"/>
          </a:solidFill>
          <a:latin typeface="+mn-lt"/>
          <a:ea typeface="+mn-ea"/>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kumimoji="1" sz="1200">
          <a:solidFill>
            <a:schemeClr val="tx1"/>
          </a:solidFill>
          <a:latin typeface="+mn-lt"/>
          <a:ea typeface="+mn-ea"/>
        </a:defRPr>
      </a:lvl5pPr>
      <a:lvl6pPr marL="2055813" indent="-315913" algn="l" rtl="0" fontAlgn="base">
        <a:spcBef>
          <a:spcPct val="20000"/>
        </a:spcBef>
        <a:spcAft>
          <a:spcPct val="0"/>
        </a:spcAft>
        <a:buClr>
          <a:schemeClr val="folHlink"/>
        </a:buClr>
        <a:buSzPct val="80000"/>
        <a:buFont typeface="Wingdings" pitchFamily="2" charset="2"/>
        <a:buChar char="§"/>
        <a:defRPr kumimoji="1" sz="12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pitchFamily="2" charset="2"/>
        <a:buChar char="§"/>
        <a:defRPr kumimoji="1" sz="12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pitchFamily="2" charset="2"/>
        <a:buChar char="§"/>
        <a:defRPr kumimoji="1" sz="12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pitchFamily="2" charset="2"/>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684213" y="1268413"/>
            <a:ext cx="8134350" cy="1470025"/>
          </a:xfrm>
        </p:spPr>
        <p:txBody>
          <a:bodyPr/>
          <a:lstStyle/>
          <a:p>
            <a:r>
              <a:rPr lang="en-US" altLang="ja-JP" sz="3600" smtClean="0"/>
              <a:t>Smips</a:t>
            </a:r>
            <a:r>
              <a:rPr lang="ja-JP" altLang="en-US" sz="3600" smtClean="0"/>
              <a:t>産学連携分科会</a:t>
            </a:r>
            <a:br>
              <a:rPr lang="ja-JP" altLang="en-US" sz="3600" smtClean="0"/>
            </a:br>
            <a:r>
              <a:rPr lang="en-US" altLang="ja-JP" sz="3600" smtClean="0"/>
              <a:t>2011</a:t>
            </a:r>
            <a:r>
              <a:rPr lang="ja-JP" altLang="en-US" sz="3600" smtClean="0"/>
              <a:t>年度活動報告と</a:t>
            </a:r>
            <a:r>
              <a:rPr lang="en-US" altLang="ja-JP" sz="3600" smtClean="0"/>
              <a:t>2012</a:t>
            </a:r>
            <a:r>
              <a:rPr lang="ja-JP" altLang="en-US" sz="3600" smtClean="0"/>
              <a:t>年度活動計画</a:t>
            </a:r>
          </a:p>
        </p:txBody>
      </p:sp>
      <p:sp>
        <p:nvSpPr>
          <p:cNvPr id="3075" name="Rectangle 5"/>
          <p:cNvSpPr>
            <a:spLocks noGrp="1" noChangeArrowheads="1"/>
          </p:cNvSpPr>
          <p:nvPr>
            <p:ph type="subTitle" idx="1"/>
          </p:nvPr>
        </p:nvSpPr>
        <p:spPr/>
        <p:txBody>
          <a:bodyPr/>
          <a:lstStyle/>
          <a:p>
            <a:pPr eaLnBrk="1" hangingPunct="1">
              <a:lnSpc>
                <a:spcPct val="90000"/>
              </a:lnSpc>
              <a:spcBef>
                <a:spcPct val="0"/>
              </a:spcBef>
              <a:buClrTx/>
              <a:buSzTx/>
              <a:buFontTx/>
              <a:buNone/>
            </a:pPr>
            <a:r>
              <a:rPr lang="ja-JP" altLang="en-US" b="1" smtClean="0">
                <a:solidFill>
                  <a:schemeClr val="tx2"/>
                </a:solidFill>
              </a:rPr>
              <a:t>産学連携分科会オーガナイザー</a:t>
            </a:r>
          </a:p>
          <a:p>
            <a:pPr eaLnBrk="1" hangingPunct="1">
              <a:lnSpc>
                <a:spcPct val="90000"/>
              </a:lnSpc>
              <a:spcBef>
                <a:spcPct val="0"/>
              </a:spcBef>
              <a:buClrTx/>
              <a:buSzTx/>
              <a:buFontTx/>
              <a:buNone/>
            </a:pPr>
            <a:r>
              <a:rPr lang="ja-JP" altLang="ja-JP" b="1" smtClean="0">
                <a:solidFill>
                  <a:schemeClr val="tx2"/>
                </a:solidFill>
              </a:rPr>
              <a:t>長壁健</a:t>
            </a:r>
            <a:r>
              <a:rPr lang="ja-JP" altLang="en-US" b="1" smtClean="0">
                <a:solidFill>
                  <a:schemeClr val="tx2"/>
                </a:solidFill>
              </a:rPr>
              <a:t/>
            </a:r>
            <a:br>
              <a:rPr lang="ja-JP" altLang="en-US" b="1" smtClean="0">
                <a:solidFill>
                  <a:schemeClr val="tx2"/>
                </a:solidFill>
              </a:rPr>
            </a:br>
            <a:r>
              <a:rPr lang="ja-JP" altLang="ja-JP" b="1" smtClean="0">
                <a:solidFill>
                  <a:schemeClr val="tx2"/>
                </a:solidFill>
              </a:rPr>
              <a:t>鈴木睦昭</a:t>
            </a:r>
            <a:r>
              <a:rPr lang="ja-JP" altLang="en-US" b="1" smtClean="0">
                <a:solidFill>
                  <a:schemeClr val="tx2"/>
                </a:solidFill>
              </a:rPr>
              <a:t/>
            </a:r>
            <a:br>
              <a:rPr lang="ja-JP" altLang="en-US" b="1" smtClean="0">
                <a:solidFill>
                  <a:schemeClr val="tx2"/>
                </a:solidFill>
              </a:rPr>
            </a:br>
            <a:r>
              <a:rPr lang="ja-JP" altLang="ja-JP" b="1" smtClean="0">
                <a:solidFill>
                  <a:schemeClr val="tx2"/>
                </a:solidFill>
              </a:rPr>
              <a:t>杉浦美紀彦</a:t>
            </a:r>
            <a:r>
              <a:rPr lang="ja-JP" altLang="en-US" b="1" smtClean="0">
                <a:solidFill>
                  <a:schemeClr val="tx2"/>
                </a:solidFill>
              </a:rPr>
              <a:t/>
            </a:r>
            <a:br>
              <a:rPr lang="ja-JP" altLang="en-US" b="1" smtClean="0">
                <a:solidFill>
                  <a:schemeClr val="tx2"/>
                </a:solidFill>
              </a:rPr>
            </a:br>
            <a:r>
              <a:rPr lang="ja-JP" altLang="ja-JP" b="1" smtClean="0">
                <a:solidFill>
                  <a:schemeClr val="tx2"/>
                </a:solidFill>
              </a:rPr>
              <a:t>林聖子</a:t>
            </a:r>
            <a:r>
              <a:rPr lang="ja-JP" altLang="en-US" b="1" smtClean="0">
                <a:solidFill>
                  <a:schemeClr val="tx2"/>
                </a:solidFill>
              </a:rPr>
              <a:t/>
            </a:r>
            <a:br>
              <a:rPr lang="ja-JP" altLang="en-US" b="1" smtClean="0">
                <a:solidFill>
                  <a:schemeClr val="tx2"/>
                </a:solidFill>
              </a:rPr>
            </a:br>
            <a:r>
              <a:rPr lang="ja-JP" altLang="ja-JP" b="1" smtClean="0">
                <a:solidFill>
                  <a:schemeClr val="tx2"/>
                </a:solidFill>
              </a:rPr>
              <a:t>矢上清乃</a:t>
            </a:r>
            <a:endParaRPr lang="zh-CN" altLang="en-US" b="1" smtClean="0">
              <a:solidFill>
                <a:schemeClr val="tx2"/>
              </a:solidFill>
            </a:endParaRPr>
          </a:p>
          <a:p>
            <a:pPr>
              <a:lnSpc>
                <a:spcPct val="90000"/>
              </a:lnSpc>
            </a:pPr>
            <a:endParaRPr lang="ja-JP" altLang="en-US" smtClean="0"/>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ja-JP" dirty="0" smtClean="0"/>
              <a:t>12</a:t>
            </a:r>
            <a:r>
              <a:rPr lang="ja-JP" altLang="en-US" dirty="0" smtClean="0"/>
              <a:t>月</a:t>
            </a:r>
          </a:p>
        </p:txBody>
      </p:sp>
      <p:sp>
        <p:nvSpPr>
          <p:cNvPr id="12291" name="Rectangle 3"/>
          <p:cNvSpPr>
            <a:spLocks noGrp="1" noChangeArrowheads="1"/>
          </p:cNvSpPr>
          <p:nvPr>
            <p:ph type="body" idx="1"/>
          </p:nvPr>
        </p:nvSpPr>
        <p:spPr>
          <a:xfrm>
            <a:off x="457200" y="836613"/>
            <a:ext cx="7786688" cy="5294312"/>
          </a:xfrm>
        </p:spPr>
        <p:txBody>
          <a:bodyPr/>
          <a:lstStyle/>
          <a:p>
            <a:pPr>
              <a:defRPr/>
            </a:pPr>
            <a:r>
              <a:rPr lang="ja-JP" altLang="en-US" b="1" dirty="0" smtClean="0"/>
              <a:t>講師：渡辺　純一　氏</a:t>
            </a:r>
          </a:p>
          <a:p>
            <a:pPr>
              <a:buFont typeface="Wingdings" pitchFamily="2" charset="2"/>
              <a:buNone/>
              <a:defRPr/>
            </a:pPr>
            <a:r>
              <a:rPr lang="ja-JP" altLang="en-US" dirty="0" smtClean="0"/>
              <a:t>　　　　　　</a:t>
            </a:r>
            <a:r>
              <a:rPr lang="en-US" altLang="ja-JP" dirty="0" smtClean="0"/>
              <a:t>(</a:t>
            </a:r>
            <a:r>
              <a:rPr lang="ja-JP" altLang="en-US" dirty="0" smtClean="0"/>
              <a:t>株</a:t>
            </a:r>
            <a:r>
              <a:rPr lang="en-US" altLang="ja-JP" dirty="0" smtClean="0"/>
              <a:t>)</a:t>
            </a:r>
            <a:r>
              <a:rPr lang="ja-JP" altLang="en-US" dirty="0" smtClean="0"/>
              <a:t>早稲田総研イニシアティブ、早稲田大学　理工学学術院</a:t>
            </a:r>
            <a:endParaRPr lang="en-US" altLang="zh-TW" dirty="0" smtClean="0"/>
          </a:p>
          <a:p>
            <a:pPr>
              <a:buFont typeface="Wingdings" pitchFamily="2" charset="2"/>
              <a:buNone/>
              <a:defRPr/>
            </a:pPr>
            <a:endParaRPr lang="ja-JP" altLang="en-US" dirty="0" smtClean="0"/>
          </a:p>
          <a:p>
            <a:pPr>
              <a:defRPr/>
            </a:pPr>
            <a:r>
              <a:rPr lang="ja-JP" altLang="en-US" b="1" dirty="0" smtClean="0"/>
              <a:t>演題：</a:t>
            </a:r>
            <a:r>
              <a:rPr lang="ja-JP" altLang="en-US" b="1" dirty="0" smtClean="0">
                <a:solidFill>
                  <a:srgbClr val="000000"/>
                </a:solidFill>
                <a:latin typeface="Century" pitchFamily="18" charset="0"/>
              </a:rPr>
              <a:t>基礎研究成果を事業化することの魅力と難しさ</a:t>
            </a:r>
          </a:p>
          <a:p>
            <a:pPr marL="0" indent="0">
              <a:buFont typeface="Wingdings" pitchFamily="2" charset="2"/>
              <a:buNone/>
              <a:defRPr/>
            </a:pPr>
            <a:r>
              <a:rPr lang="ja-JP" altLang="en-US" b="1" dirty="0" smtClean="0">
                <a:solidFill>
                  <a:srgbClr val="000000"/>
                </a:solidFill>
                <a:latin typeface="Century" pitchFamily="18" charset="0"/>
              </a:rPr>
              <a:t>　　　　　　　・・産総研と早大でのベンチャー起業・・</a:t>
            </a:r>
            <a:endParaRPr lang="ja-JP" altLang="en-US" dirty="0" smtClean="0"/>
          </a:p>
          <a:p>
            <a:pPr>
              <a:buFont typeface="Wingdings" pitchFamily="2" charset="2"/>
              <a:buNone/>
              <a:defRPr/>
            </a:pPr>
            <a:endParaRPr lang="ja-JP" altLang="en-US" dirty="0" smtClean="0"/>
          </a:p>
          <a:p>
            <a:pPr>
              <a:defRPr/>
            </a:pPr>
            <a:r>
              <a:rPr lang="ja-JP" altLang="en-US" b="1" dirty="0" smtClean="0"/>
              <a:t>講演内容：</a:t>
            </a:r>
          </a:p>
          <a:p>
            <a:pPr>
              <a:buFont typeface="Wingdings" pitchFamily="2" charset="2"/>
              <a:buNone/>
              <a:defRPr/>
            </a:pPr>
            <a:r>
              <a:rPr lang="ja-JP" altLang="en-US" dirty="0" smtClean="0"/>
              <a:t>１．</a:t>
            </a:r>
            <a:r>
              <a:rPr lang="ja-JP" altLang="en-US" dirty="0"/>
              <a:t>産総研</a:t>
            </a:r>
            <a:r>
              <a:rPr lang="ja-JP" altLang="en-US" dirty="0" smtClean="0"/>
              <a:t>と早大において、経験したベンチャー企業事例紹介</a:t>
            </a:r>
          </a:p>
          <a:p>
            <a:pPr>
              <a:buNone/>
              <a:defRPr/>
            </a:pPr>
            <a:r>
              <a:rPr lang="ja-JP" altLang="en-US" dirty="0" smtClean="0"/>
              <a:t>２．</a:t>
            </a:r>
            <a:r>
              <a:rPr lang="ja-JP" altLang="en-US" dirty="0"/>
              <a:t>新市場を創出、産業変革を主導する可能性のありそうな、小さくてもユニークな会社の立ち上げにチャレンジした意図と、体得した</a:t>
            </a:r>
            <a:r>
              <a:rPr lang="ja-JP" altLang="en-US" dirty="0" smtClean="0"/>
              <a:t>教訓</a:t>
            </a: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lstStyle/>
          <a:p>
            <a:r>
              <a:rPr lang="en-US" altLang="ja-JP" smtClean="0"/>
              <a:t>1</a:t>
            </a:r>
            <a:r>
              <a:rPr lang="ja-JP" altLang="en-US" smtClean="0"/>
              <a:t>月</a:t>
            </a:r>
          </a:p>
        </p:txBody>
      </p:sp>
      <p:sp>
        <p:nvSpPr>
          <p:cNvPr id="16386" name="Rectangle 3"/>
          <p:cNvSpPr>
            <a:spLocks noGrp="1" noChangeArrowheads="1"/>
          </p:cNvSpPr>
          <p:nvPr>
            <p:ph type="body" idx="1"/>
          </p:nvPr>
        </p:nvSpPr>
        <p:spPr>
          <a:xfrm>
            <a:off x="457200" y="836613"/>
            <a:ext cx="7786688" cy="5294312"/>
          </a:xfrm>
        </p:spPr>
        <p:txBody>
          <a:bodyPr/>
          <a:lstStyle/>
          <a:p>
            <a:r>
              <a:rPr lang="ja-JP" altLang="en-US" b="1" smtClean="0"/>
              <a:t>講師：藤原　善丞　氏</a:t>
            </a:r>
          </a:p>
          <a:p>
            <a:pPr>
              <a:buFont typeface="Wingdings" pitchFamily="2" charset="2"/>
              <a:buNone/>
            </a:pPr>
            <a:r>
              <a:rPr lang="ja-JP" altLang="en-US" smtClean="0"/>
              <a:t>　　　　　　ＭＴＣ研究所代表、早稲田大・香川大非常勤講師</a:t>
            </a:r>
            <a:endParaRPr lang="en-US" altLang="zh-TW" smtClean="0"/>
          </a:p>
          <a:p>
            <a:pPr>
              <a:buFont typeface="Wingdings" pitchFamily="2" charset="2"/>
              <a:buNone/>
            </a:pPr>
            <a:endParaRPr lang="ja-JP" altLang="en-US" smtClean="0"/>
          </a:p>
          <a:p>
            <a:r>
              <a:rPr lang="ja-JP" altLang="en-US" b="1" smtClean="0"/>
              <a:t>演題：</a:t>
            </a:r>
            <a:r>
              <a:rPr lang="ja-JP" altLang="en-US" b="1" smtClean="0">
                <a:solidFill>
                  <a:srgbClr val="000000"/>
                </a:solidFill>
                <a:latin typeface="Century" pitchFamily="18" charset="0"/>
              </a:rPr>
              <a:t>産学連携の過去と未来</a:t>
            </a:r>
            <a:endParaRPr lang="ja-JP" altLang="en-US" smtClean="0"/>
          </a:p>
          <a:p>
            <a:pPr>
              <a:buFont typeface="Wingdings" pitchFamily="2" charset="2"/>
              <a:buNone/>
            </a:pPr>
            <a:endParaRPr lang="ja-JP" altLang="en-US" smtClean="0"/>
          </a:p>
          <a:p>
            <a:r>
              <a:rPr lang="ja-JP" altLang="en-US" b="1" smtClean="0"/>
              <a:t>講演内容：</a:t>
            </a:r>
          </a:p>
          <a:p>
            <a:pPr>
              <a:buFont typeface="Wingdings" pitchFamily="2" charset="2"/>
              <a:buNone/>
            </a:pPr>
            <a:r>
              <a:rPr lang="ja-JP" altLang="en-US" smtClean="0"/>
              <a:t>１</a:t>
            </a:r>
            <a:r>
              <a:rPr lang="en-US" altLang="ja-JP" smtClean="0"/>
              <a:t>. </a:t>
            </a:r>
            <a:r>
              <a:rPr lang="ja-JP" altLang="en-US" smtClean="0"/>
              <a:t>　これまでの活動　（産学連携分科会）</a:t>
            </a:r>
          </a:p>
          <a:p>
            <a:pPr>
              <a:buFont typeface="Wingdings" pitchFamily="2" charset="2"/>
              <a:buNone/>
            </a:pPr>
            <a:r>
              <a:rPr lang="ja-JP" altLang="en-US" smtClean="0"/>
              <a:t>２． 科学・技術商業化</a:t>
            </a:r>
          </a:p>
          <a:p>
            <a:pPr>
              <a:buFont typeface="Wingdings" pitchFamily="2" charset="2"/>
              <a:buNone/>
            </a:pPr>
            <a:r>
              <a:rPr lang="ja-JP" altLang="en-US" smtClean="0"/>
              <a:t>３． 産学連携の受益者は？</a:t>
            </a:r>
          </a:p>
          <a:p>
            <a:pPr>
              <a:buFont typeface="Wingdings" pitchFamily="2" charset="2"/>
              <a:buNone/>
            </a:pPr>
            <a:r>
              <a:rPr lang="ja-JP" altLang="en-US" smtClean="0"/>
              <a:t>４． 人材育成</a:t>
            </a:r>
          </a:p>
          <a:p>
            <a:pPr>
              <a:buFont typeface="Wingdings" pitchFamily="2" charset="2"/>
              <a:buNone/>
            </a:pPr>
            <a:endParaRPr lang="ja-JP" altLang="en-US" smtClean="0"/>
          </a:p>
        </p:txBody>
      </p:sp>
      <p:pic>
        <p:nvPicPr>
          <p:cNvPr id="16387" name="図 1" descr="DSC03312　ふじわらさん２.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16463" y="3644900"/>
            <a:ext cx="2771775" cy="207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54464687"/>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ja-JP" smtClean="0"/>
              <a:t>2</a:t>
            </a:r>
            <a:r>
              <a:rPr lang="ja-JP" altLang="en-US" smtClean="0"/>
              <a:t>月</a:t>
            </a:r>
          </a:p>
        </p:txBody>
      </p:sp>
      <p:sp>
        <p:nvSpPr>
          <p:cNvPr id="15363" name="Rectangle 3"/>
          <p:cNvSpPr>
            <a:spLocks noGrp="1" noChangeArrowheads="1"/>
          </p:cNvSpPr>
          <p:nvPr>
            <p:ph type="body" idx="1"/>
          </p:nvPr>
        </p:nvSpPr>
        <p:spPr>
          <a:xfrm>
            <a:off x="457200" y="836613"/>
            <a:ext cx="7786688" cy="5294312"/>
          </a:xfrm>
        </p:spPr>
        <p:txBody>
          <a:bodyPr/>
          <a:lstStyle/>
          <a:p>
            <a:r>
              <a:rPr lang="ja-JP" altLang="en-US" b="1" dirty="0" smtClean="0"/>
              <a:t>講師：日吉 </a:t>
            </a:r>
            <a:r>
              <a:rPr lang="en-US" altLang="ja-JP" b="1" dirty="0"/>
              <a:t> </a:t>
            </a:r>
            <a:r>
              <a:rPr lang="ja-JP" altLang="en-US" b="1" dirty="0" smtClean="0"/>
              <a:t>和彦　氏</a:t>
            </a:r>
            <a:endParaRPr lang="ja-JP" altLang="en-US" b="1" dirty="0" smtClean="0"/>
          </a:p>
          <a:p>
            <a:pPr>
              <a:buFont typeface="Wingdings" pitchFamily="2" charset="2"/>
              <a:buNone/>
            </a:pPr>
            <a:r>
              <a:rPr lang="ja-JP" altLang="en-US" dirty="0" smtClean="0"/>
              <a:t>　　　　　　財団法人　医療機器センター　</a:t>
            </a:r>
            <a:endParaRPr lang="en-US" altLang="ja-JP" dirty="0" smtClean="0"/>
          </a:p>
          <a:p>
            <a:pPr>
              <a:buFont typeface="Wingdings" pitchFamily="2" charset="2"/>
              <a:buNone/>
            </a:pPr>
            <a:r>
              <a:rPr lang="ja-JP" altLang="en-US" dirty="0" smtClean="0"/>
              <a:t>　　　　　　　　医療機器産業研究所　上級研究員</a:t>
            </a:r>
            <a:endParaRPr lang="en-US" altLang="zh-TW" dirty="0" smtClean="0"/>
          </a:p>
          <a:p>
            <a:pPr>
              <a:buFont typeface="Wingdings" pitchFamily="2" charset="2"/>
              <a:buNone/>
            </a:pPr>
            <a:endParaRPr lang="ja-JP" altLang="en-US" dirty="0" smtClean="0"/>
          </a:p>
          <a:p>
            <a:r>
              <a:rPr lang="ja-JP" altLang="en-US" b="1" dirty="0" smtClean="0"/>
              <a:t>演題：</a:t>
            </a:r>
            <a:r>
              <a:rPr lang="ja-JP" altLang="en-US" b="1" dirty="0" smtClean="0">
                <a:solidFill>
                  <a:srgbClr val="000000"/>
                </a:solidFill>
                <a:latin typeface="Century" pitchFamily="18" charset="0"/>
              </a:rPr>
              <a:t>医療機器産業　～新規参入、産学連携の課題～</a:t>
            </a:r>
            <a:endParaRPr lang="ja-JP" altLang="en-US" dirty="0" smtClean="0"/>
          </a:p>
          <a:p>
            <a:pPr>
              <a:buFont typeface="Wingdings" pitchFamily="2" charset="2"/>
              <a:buNone/>
            </a:pPr>
            <a:endParaRPr lang="ja-JP" altLang="en-US" dirty="0" smtClean="0"/>
          </a:p>
          <a:p>
            <a:r>
              <a:rPr lang="ja-JP" altLang="en-US" b="1" dirty="0" smtClean="0"/>
              <a:t>講演内容：</a:t>
            </a:r>
          </a:p>
          <a:p>
            <a:pPr>
              <a:buFont typeface="Wingdings" pitchFamily="2" charset="2"/>
              <a:buNone/>
            </a:pPr>
            <a:r>
              <a:rPr lang="ja-JP" altLang="en-US" dirty="0" smtClean="0"/>
              <a:t>１．医療機器産業市場</a:t>
            </a:r>
          </a:p>
          <a:p>
            <a:pPr>
              <a:buFont typeface="Wingdings" pitchFamily="2" charset="2"/>
              <a:buNone/>
            </a:pPr>
            <a:r>
              <a:rPr lang="ja-JP" altLang="en-US" dirty="0" smtClean="0"/>
              <a:t>２． 新規参入の課題</a:t>
            </a:r>
          </a:p>
          <a:p>
            <a:pPr>
              <a:buFont typeface="Wingdings" pitchFamily="2" charset="2"/>
              <a:buNone/>
            </a:pPr>
            <a:r>
              <a:rPr lang="ja-JP" altLang="en-US" dirty="0" smtClean="0"/>
              <a:t>３． 産学連携の課題</a:t>
            </a: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pPr eaLnBrk="1" hangingPunct="1"/>
            <a:r>
              <a:rPr lang="en-US" altLang="ja-JP" sz="2400" dirty="0" smtClean="0"/>
              <a:t>2012</a:t>
            </a:r>
            <a:r>
              <a:rPr lang="ja-JP" altLang="en-US" sz="2400" dirty="0" smtClean="0"/>
              <a:t>年度のスケジュール案他</a:t>
            </a:r>
          </a:p>
        </p:txBody>
      </p:sp>
      <p:sp>
        <p:nvSpPr>
          <p:cNvPr id="16387" name="Rectangle 3"/>
          <p:cNvSpPr>
            <a:spLocks noGrp="1" noChangeArrowheads="1"/>
          </p:cNvSpPr>
          <p:nvPr>
            <p:ph type="body" idx="4294967295"/>
          </p:nvPr>
        </p:nvSpPr>
        <p:spPr>
          <a:xfrm>
            <a:off x="395288" y="836613"/>
            <a:ext cx="7427912" cy="5688012"/>
          </a:xfrm>
        </p:spPr>
        <p:txBody>
          <a:bodyPr/>
          <a:lstStyle/>
          <a:p>
            <a:pPr eaLnBrk="1" hangingPunct="1">
              <a:lnSpc>
                <a:spcPct val="90000"/>
              </a:lnSpc>
              <a:buFont typeface="Wingdings" pitchFamily="2" charset="2"/>
              <a:buNone/>
            </a:pPr>
            <a:endParaRPr lang="en-US" altLang="ja-JP" dirty="0" smtClean="0"/>
          </a:p>
          <a:p>
            <a:pPr eaLnBrk="1" hangingPunct="1">
              <a:lnSpc>
                <a:spcPct val="90000"/>
              </a:lnSpc>
            </a:pPr>
            <a:r>
              <a:rPr lang="ja-JP" altLang="en-US" b="1" dirty="0" smtClean="0"/>
              <a:t>開催方針案</a:t>
            </a:r>
          </a:p>
          <a:p>
            <a:pPr eaLnBrk="1" hangingPunct="1">
              <a:lnSpc>
                <a:spcPct val="90000"/>
              </a:lnSpc>
              <a:buFont typeface="Wingdings" pitchFamily="2" charset="2"/>
              <a:buNone/>
            </a:pPr>
            <a:r>
              <a:rPr lang="ja-JP" altLang="en-US" dirty="0" smtClean="0"/>
              <a:t>　</a:t>
            </a:r>
            <a:r>
              <a:rPr lang="ja-JP" altLang="en-US" dirty="0" smtClean="0">
                <a:solidFill>
                  <a:srgbClr val="3333CC"/>
                </a:solidFill>
              </a:rPr>
              <a:t>・</a:t>
            </a:r>
            <a:r>
              <a:rPr lang="ja-JP" altLang="en-US" b="1" dirty="0" smtClean="0">
                <a:solidFill>
                  <a:srgbClr val="3333CC"/>
                </a:solidFill>
              </a:rPr>
              <a:t>産学連携関連、知財関連、イノベーション創出に関わる社会環境、ビジネス環境、政策等の変化を踏まえながら、その中で今、着目すべきトピック等を考える</a:t>
            </a:r>
          </a:p>
          <a:p>
            <a:pPr eaLnBrk="1" hangingPunct="1">
              <a:lnSpc>
                <a:spcPct val="90000"/>
              </a:lnSpc>
              <a:buFont typeface="Wingdings" pitchFamily="2" charset="2"/>
              <a:buNone/>
            </a:pPr>
            <a:r>
              <a:rPr lang="ja-JP" altLang="en-US" b="1" dirty="0" smtClean="0">
                <a:solidFill>
                  <a:srgbClr val="3333CC"/>
                </a:solidFill>
              </a:rPr>
              <a:t>　・大震災により様々な前提条件が大きく崩れた中で、被災地の喫緊の復興を念頭に考える</a:t>
            </a:r>
          </a:p>
          <a:p>
            <a:pPr eaLnBrk="1" hangingPunct="1">
              <a:lnSpc>
                <a:spcPct val="90000"/>
              </a:lnSpc>
            </a:pPr>
            <a:endParaRPr lang="ja-JP" altLang="en-US" b="1" dirty="0" smtClean="0">
              <a:solidFill>
                <a:srgbClr val="3333CC"/>
              </a:solidFill>
            </a:endParaRPr>
          </a:p>
          <a:p>
            <a:pPr eaLnBrk="1" hangingPunct="1">
              <a:lnSpc>
                <a:spcPct val="90000"/>
              </a:lnSpc>
            </a:pPr>
            <a:r>
              <a:rPr lang="ja-JP" altLang="en-US" b="1" dirty="0" smtClean="0"/>
              <a:t>講演テーマ案</a:t>
            </a:r>
            <a:r>
              <a:rPr lang="ja-JP" altLang="en-US" dirty="0" smtClean="0">
                <a:solidFill>
                  <a:srgbClr val="0066FF"/>
                </a:solidFill>
              </a:rPr>
              <a:t>　</a:t>
            </a:r>
            <a:endParaRPr lang="ja-JP" altLang="en-US" dirty="0" smtClean="0"/>
          </a:p>
          <a:p>
            <a:pPr lvl="1" eaLnBrk="1" hangingPunct="1">
              <a:lnSpc>
                <a:spcPct val="90000"/>
              </a:lnSpc>
              <a:buFont typeface="Wingdings" pitchFamily="2" charset="2"/>
              <a:buNone/>
            </a:pPr>
            <a:r>
              <a:rPr lang="ja-JP" altLang="en-US" sz="2000" b="1" dirty="0" smtClean="0">
                <a:solidFill>
                  <a:srgbClr val="3333CC"/>
                </a:solidFill>
              </a:rPr>
              <a:t>産学連携関連、知財関連、イノベーションに関わる様々なタイプ</a:t>
            </a:r>
          </a:p>
          <a:p>
            <a:pPr lvl="1" eaLnBrk="1" hangingPunct="1">
              <a:lnSpc>
                <a:spcPct val="90000"/>
              </a:lnSpc>
              <a:buFont typeface="Wingdings" pitchFamily="2" charset="2"/>
              <a:buNone/>
            </a:pPr>
            <a:r>
              <a:rPr lang="ja-JP" altLang="en-US" sz="2000" b="1" dirty="0" smtClean="0">
                <a:solidFill>
                  <a:srgbClr val="3333CC"/>
                </a:solidFill>
              </a:rPr>
              <a:t>の講師を招聘予定</a:t>
            </a:r>
          </a:p>
          <a:p>
            <a:pPr lvl="1" eaLnBrk="1" hangingPunct="1">
              <a:lnSpc>
                <a:spcPct val="90000"/>
              </a:lnSpc>
              <a:buFont typeface="Wingdings" pitchFamily="2" charset="2"/>
              <a:buNone/>
            </a:pPr>
            <a:endParaRPr lang="ja-JP" altLang="en-US" dirty="0" smtClean="0"/>
          </a:p>
          <a:p>
            <a:pPr eaLnBrk="1" hangingPunct="1">
              <a:lnSpc>
                <a:spcPct val="90000"/>
              </a:lnSpc>
            </a:pPr>
            <a:r>
              <a:rPr lang="ja-JP" altLang="en-US" b="1" dirty="0" smtClean="0"/>
              <a:t>分科会開催時間</a:t>
            </a:r>
          </a:p>
          <a:p>
            <a:pPr lvl="1" eaLnBrk="1" hangingPunct="1">
              <a:lnSpc>
                <a:spcPct val="90000"/>
              </a:lnSpc>
              <a:buFont typeface="Wingdings" pitchFamily="2" charset="2"/>
              <a:buNone/>
            </a:pPr>
            <a:r>
              <a:rPr lang="ja-JP" altLang="en-US" b="1" dirty="0" smtClean="0">
                <a:solidFill>
                  <a:srgbClr val="3333CC"/>
                </a:solidFill>
              </a:rPr>
              <a:t>１７：００～１８：３０</a:t>
            </a:r>
          </a:p>
          <a:p>
            <a:pPr lvl="1" eaLnBrk="1" hangingPunct="1">
              <a:lnSpc>
                <a:spcPct val="90000"/>
              </a:lnSpc>
              <a:buFont typeface="Wingdings" pitchFamily="2" charset="2"/>
              <a:buNone/>
            </a:pPr>
            <a:endParaRPr lang="ja-JP" altLang="en-US" b="1" dirty="0" smtClean="0">
              <a:solidFill>
                <a:srgbClr val="3333CC"/>
              </a:solidFill>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タイトル 3"/>
          <p:cNvSpPr>
            <a:spLocks noGrp="1"/>
          </p:cNvSpPr>
          <p:nvPr>
            <p:ph type="title"/>
          </p:nvPr>
        </p:nvSpPr>
        <p:spPr/>
        <p:txBody>
          <a:bodyPr/>
          <a:lstStyle/>
          <a:p>
            <a:r>
              <a:rPr lang="ja-JP" altLang="en-US" smtClean="0"/>
              <a:t>分科会</a:t>
            </a:r>
            <a:r>
              <a:rPr lang="en-US" altLang="ja-JP" smtClean="0"/>
              <a:t>HP</a:t>
            </a:r>
            <a:r>
              <a:rPr lang="ja-JP" altLang="en-US" smtClean="0"/>
              <a:t>について</a:t>
            </a:r>
          </a:p>
        </p:txBody>
      </p:sp>
      <p:pic>
        <p:nvPicPr>
          <p:cNvPr id="17410" name="図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288" y="1268413"/>
            <a:ext cx="6267450" cy="495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正方形/長方形 5"/>
          <p:cNvSpPr>
            <a:spLocks noChangeArrowheads="1"/>
          </p:cNvSpPr>
          <p:nvPr/>
        </p:nvSpPr>
        <p:spPr bwMode="auto">
          <a:xfrm>
            <a:off x="395288" y="836613"/>
            <a:ext cx="72723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a:t>http://www.smips-sangaku.sakuraweb.com/</a:t>
            </a:r>
            <a:endParaRPr lang="ja-JP" altLang="en-US"/>
          </a:p>
        </p:txBody>
      </p:sp>
    </p:spTree>
    <p:extLst>
      <p:ext uri="{BB962C8B-B14F-4D97-AF65-F5344CB8AC3E}">
        <p14:creationId xmlns:p14="http://schemas.microsoft.com/office/powerpoint/2010/main" val="4028687097"/>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p:txBody>
          <a:bodyPr/>
          <a:lstStyle/>
          <a:p>
            <a:pPr eaLnBrk="1" hangingPunct="1"/>
            <a:r>
              <a:rPr lang="en-US" altLang="ja-JP" sz="2400" smtClean="0"/>
              <a:t>2011</a:t>
            </a:r>
            <a:r>
              <a:rPr lang="ja-JP" altLang="en-US" sz="2400" smtClean="0"/>
              <a:t>年度のスケジュール案他</a:t>
            </a:r>
          </a:p>
        </p:txBody>
      </p:sp>
      <p:sp>
        <p:nvSpPr>
          <p:cNvPr id="5123" name="Rectangle 3"/>
          <p:cNvSpPr>
            <a:spLocks noGrp="1" noChangeArrowheads="1"/>
          </p:cNvSpPr>
          <p:nvPr>
            <p:ph type="body" idx="4294967295"/>
          </p:nvPr>
        </p:nvSpPr>
        <p:spPr>
          <a:xfrm>
            <a:off x="395288" y="836613"/>
            <a:ext cx="7427912" cy="5005387"/>
          </a:xfrm>
        </p:spPr>
        <p:txBody>
          <a:bodyPr/>
          <a:lstStyle/>
          <a:p>
            <a:pPr eaLnBrk="1" hangingPunct="1">
              <a:buFont typeface="Wingdings" pitchFamily="2" charset="2"/>
              <a:buNone/>
            </a:pPr>
            <a:endParaRPr lang="en-US" altLang="ja-JP" smtClean="0"/>
          </a:p>
          <a:p>
            <a:pPr eaLnBrk="1" hangingPunct="1"/>
            <a:r>
              <a:rPr lang="ja-JP" altLang="en-US" b="1" smtClean="0"/>
              <a:t>開催方針案</a:t>
            </a:r>
          </a:p>
          <a:p>
            <a:pPr eaLnBrk="1" hangingPunct="1">
              <a:buFont typeface="Wingdings" pitchFamily="2" charset="2"/>
              <a:buNone/>
            </a:pPr>
            <a:r>
              <a:rPr lang="ja-JP" altLang="en-US" smtClean="0"/>
              <a:t>　</a:t>
            </a:r>
            <a:r>
              <a:rPr lang="ja-JP" altLang="en-US" smtClean="0">
                <a:solidFill>
                  <a:srgbClr val="3333CC"/>
                </a:solidFill>
              </a:rPr>
              <a:t>・</a:t>
            </a:r>
            <a:r>
              <a:rPr lang="ja-JP" altLang="en-US" b="1" smtClean="0">
                <a:solidFill>
                  <a:srgbClr val="3333CC"/>
                </a:solidFill>
              </a:rPr>
              <a:t>産学連携関連、知財関連、イノベーション創出に関わる社会環境、ビジネス環境、政策等の変化を踏まえながら、その中で今、着目すべきトピック等を考える</a:t>
            </a:r>
          </a:p>
          <a:p>
            <a:pPr eaLnBrk="1" hangingPunct="1">
              <a:buFont typeface="Wingdings" pitchFamily="2" charset="2"/>
              <a:buNone/>
            </a:pPr>
            <a:r>
              <a:rPr lang="ja-JP" altLang="en-US" b="1" smtClean="0">
                <a:solidFill>
                  <a:srgbClr val="3333CC"/>
                </a:solidFill>
              </a:rPr>
              <a:t>　・大震災により様々な前提条件が大きく崩れた中で、被災地の喫緊の復興を念頭に考える</a:t>
            </a:r>
          </a:p>
          <a:p>
            <a:pPr eaLnBrk="1" hangingPunct="1"/>
            <a:endParaRPr lang="ja-JP" altLang="en-US" b="1" smtClean="0">
              <a:solidFill>
                <a:srgbClr val="3333CC"/>
              </a:solidFill>
            </a:endParaRPr>
          </a:p>
          <a:p>
            <a:pPr eaLnBrk="1" hangingPunct="1"/>
            <a:r>
              <a:rPr lang="ja-JP" altLang="en-US" b="1" smtClean="0"/>
              <a:t>講演テーマ案</a:t>
            </a:r>
            <a:r>
              <a:rPr lang="ja-JP" altLang="en-US" smtClean="0">
                <a:solidFill>
                  <a:srgbClr val="0066FF"/>
                </a:solidFill>
              </a:rPr>
              <a:t>　</a:t>
            </a:r>
            <a:endParaRPr lang="ja-JP" altLang="en-US" smtClean="0"/>
          </a:p>
          <a:p>
            <a:pPr lvl="1" eaLnBrk="1" hangingPunct="1">
              <a:buFont typeface="Wingdings" pitchFamily="2" charset="2"/>
              <a:buNone/>
            </a:pPr>
            <a:r>
              <a:rPr lang="ja-JP" altLang="en-US" sz="2000" b="1" smtClean="0">
                <a:solidFill>
                  <a:srgbClr val="3333CC"/>
                </a:solidFill>
              </a:rPr>
              <a:t>産学連携関連、知財関連、イノベーションに関わる様々なタイプ</a:t>
            </a:r>
          </a:p>
          <a:p>
            <a:pPr lvl="1" eaLnBrk="1" hangingPunct="1">
              <a:buFont typeface="Wingdings" pitchFamily="2" charset="2"/>
              <a:buNone/>
            </a:pPr>
            <a:r>
              <a:rPr lang="ja-JP" altLang="en-US" sz="2000" b="1" smtClean="0">
                <a:solidFill>
                  <a:srgbClr val="3333CC"/>
                </a:solidFill>
              </a:rPr>
              <a:t>の講師を招聘予定</a:t>
            </a:r>
          </a:p>
          <a:p>
            <a:pPr lvl="1" eaLnBrk="1" hangingPunct="1">
              <a:buFont typeface="Wingdings" pitchFamily="2" charset="2"/>
              <a:buNone/>
            </a:pPr>
            <a:endParaRPr lang="ja-JP" altLang="en-US" smtClean="0"/>
          </a:p>
          <a:p>
            <a:pPr eaLnBrk="1" hangingPunct="1"/>
            <a:r>
              <a:rPr lang="ja-JP" altLang="en-US" b="1" smtClean="0"/>
              <a:t>分科会開催時間</a:t>
            </a:r>
          </a:p>
          <a:p>
            <a:pPr lvl="1" eaLnBrk="1" hangingPunct="1">
              <a:buFont typeface="Wingdings" pitchFamily="2" charset="2"/>
              <a:buNone/>
            </a:pPr>
            <a:r>
              <a:rPr lang="ja-JP" altLang="en-US" b="1" smtClean="0">
                <a:solidFill>
                  <a:srgbClr val="3333CC"/>
                </a:solidFill>
              </a:rPr>
              <a:t>１７：００～１８：３０</a:t>
            </a:r>
          </a:p>
          <a:p>
            <a:pPr eaLnBrk="1" hangingPunct="1"/>
            <a:endParaRPr lang="en-US" altLang="ja-JP"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ja-JP" sz="2400" dirty="0" smtClean="0"/>
              <a:t>2011</a:t>
            </a:r>
            <a:r>
              <a:rPr lang="ja-JP" altLang="en-US" sz="2400" dirty="0" smtClean="0"/>
              <a:t>年度の活動報告</a:t>
            </a:r>
          </a:p>
        </p:txBody>
      </p:sp>
      <p:sp>
        <p:nvSpPr>
          <p:cNvPr id="6147" name="Text Box 74"/>
          <p:cNvSpPr txBox="1">
            <a:spLocks noChangeArrowheads="1"/>
          </p:cNvSpPr>
          <p:nvPr/>
        </p:nvSpPr>
        <p:spPr bwMode="auto">
          <a:xfrm>
            <a:off x="4932363" y="384919"/>
            <a:ext cx="305276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a:spAutoFit/>
          </a:bodyPr>
          <a:lstStyle>
            <a:lvl1pPr eaLnBrk="0" hangingPunct="0">
              <a:defRPr kumimoji="1" sz="2000" b="1">
                <a:solidFill>
                  <a:srgbClr val="3333CC"/>
                </a:solidFill>
                <a:latin typeface="ＭＳ Ｐゴシック" pitchFamily="50" charset="-128"/>
                <a:ea typeface="ＭＳ Ｐゴシック" pitchFamily="50" charset="-128"/>
              </a:defRPr>
            </a:lvl1pPr>
            <a:lvl2pPr marL="742950" indent="-285750" eaLnBrk="0" hangingPunct="0">
              <a:defRPr kumimoji="1" sz="2000" b="1">
                <a:solidFill>
                  <a:srgbClr val="3333CC"/>
                </a:solidFill>
                <a:latin typeface="ＭＳ Ｐゴシック" pitchFamily="50" charset="-128"/>
                <a:ea typeface="ＭＳ Ｐゴシック" pitchFamily="50" charset="-128"/>
              </a:defRPr>
            </a:lvl2pPr>
            <a:lvl3pPr marL="1143000" indent="-228600" eaLnBrk="0" hangingPunct="0">
              <a:defRPr kumimoji="1" sz="2000" b="1">
                <a:solidFill>
                  <a:srgbClr val="3333CC"/>
                </a:solidFill>
                <a:latin typeface="ＭＳ Ｐゴシック" pitchFamily="50" charset="-128"/>
                <a:ea typeface="ＭＳ Ｐゴシック" pitchFamily="50" charset="-128"/>
              </a:defRPr>
            </a:lvl3pPr>
            <a:lvl4pPr marL="1600200" indent="-228600" eaLnBrk="0" hangingPunct="0">
              <a:defRPr kumimoji="1" sz="2000" b="1">
                <a:solidFill>
                  <a:srgbClr val="3333CC"/>
                </a:solidFill>
                <a:latin typeface="ＭＳ Ｐゴシック" pitchFamily="50" charset="-128"/>
                <a:ea typeface="ＭＳ Ｐゴシック" pitchFamily="50" charset="-128"/>
              </a:defRPr>
            </a:lvl4pPr>
            <a:lvl5pPr marL="2057400" indent="-228600" eaLnBrk="0" hangingPunct="0">
              <a:defRPr kumimoji="1" sz="2000" b="1">
                <a:solidFill>
                  <a:srgbClr val="3333CC"/>
                </a:solidFill>
                <a:latin typeface="ＭＳ Ｐゴシック" pitchFamily="50" charset="-128"/>
                <a:ea typeface="ＭＳ Ｐゴシック" pitchFamily="50" charset="-128"/>
              </a:defRPr>
            </a:lvl5pPr>
            <a:lvl6pPr marL="2514600" indent="-228600" eaLnBrk="0" fontAlgn="base" hangingPunct="0">
              <a:spcBef>
                <a:spcPct val="0"/>
              </a:spcBef>
              <a:spcAft>
                <a:spcPct val="0"/>
              </a:spcAft>
              <a:defRPr kumimoji="1" sz="2000" b="1">
                <a:solidFill>
                  <a:srgbClr val="3333CC"/>
                </a:solidFill>
                <a:latin typeface="ＭＳ Ｐゴシック" pitchFamily="50" charset="-128"/>
                <a:ea typeface="ＭＳ Ｐゴシック" pitchFamily="50" charset="-128"/>
              </a:defRPr>
            </a:lvl6pPr>
            <a:lvl7pPr marL="2971800" indent="-228600" eaLnBrk="0" fontAlgn="base" hangingPunct="0">
              <a:spcBef>
                <a:spcPct val="0"/>
              </a:spcBef>
              <a:spcAft>
                <a:spcPct val="0"/>
              </a:spcAft>
              <a:defRPr kumimoji="1" sz="2000" b="1">
                <a:solidFill>
                  <a:srgbClr val="3333CC"/>
                </a:solidFill>
                <a:latin typeface="ＭＳ Ｐゴシック" pitchFamily="50" charset="-128"/>
                <a:ea typeface="ＭＳ Ｐゴシック" pitchFamily="50" charset="-128"/>
              </a:defRPr>
            </a:lvl7pPr>
            <a:lvl8pPr marL="3429000" indent="-228600" eaLnBrk="0" fontAlgn="base" hangingPunct="0">
              <a:spcBef>
                <a:spcPct val="0"/>
              </a:spcBef>
              <a:spcAft>
                <a:spcPct val="0"/>
              </a:spcAft>
              <a:defRPr kumimoji="1" sz="2000" b="1">
                <a:solidFill>
                  <a:srgbClr val="3333CC"/>
                </a:solidFill>
                <a:latin typeface="ＭＳ Ｐゴシック" pitchFamily="50" charset="-128"/>
                <a:ea typeface="ＭＳ Ｐゴシック" pitchFamily="50" charset="-128"/>
              </a:defRPr>
            </a:lvl8pPr>
            <a:lvl9pPr marL="3886200" indent="-228600" eaLnBrk="0" fontAlgn="base" hangingPunct="0">
              <a:spcBef>
                <a:spcPct val="0"/>
              </a:spcBef>
              <a:spcAft>
                <a:spcPct val="0"/>
              </a:spcAft>
              <a:defRPr kumimoji="1" sz="2000" b="1">
                <a:solidFill>
                  <a:srgbClr val="3333CC"/>
                </a:solidFill>
                <a:latin typeface="ＭＳ Ｐゴシック" pitchFamily="50" charset="-128"/>
                <a:ea typeface="ＭＳ Ｐゴシック" pitchFamily="50" charset="-128"/>
              </a:defRPr>
            </a:lvl9pPr>
          </a:lstStyle>
          <a:p>
            <a:pPr eaLnBrk="1" hangingPunct="1"/>
            <a:r>
              <a:rPr lang="en-US" altLang="ja-JP" sz="1400" dirty="0">
                <a:solidFill>
                  <a:schemeClr val="tx1"/>
                </a:solidFill>
                <a:latin typeface="Arial" charset="0"/>
              </a:rPr>
              <a:t>※=</a:t>
            </a:r>
            <a:r>
              <a:rPr lang="ja-JP" altLang="en-US" sz="1400" dirty="0">
                <a:solidFill>
                  <a:schemeClr val="tx1"/>
                </a:solidFill>
                <a:latin typeface="Arial" charset="0"/>
              </a:rPr>
              <a:t>全体セッションの時間帯で</a:t>
            </a:r>
            <a:r>
              <a:rPr lang="ja-JP" altLang="en-US" sz="1400" dirty="0" smtClean="0">
                <a:solidFill>
                  <a:schemeClr val="tx1"/>
                </a:solidFill>
                <a:latin typeface="Arial" charset="0"/>
              </a:rPr>
              <a:t>開催</a:t>
            </a:r>
            <a:endParaRPr lang="ja-JP" altLang="en-US" sz="1400" dirty="0">
              <a:solidFill>
                <a:schemeClr val="tx1"/>
              </a:solidFill>
              <a:latin typeface="Arial" charset="0"/>
            </a:endParaRPr>
          </a:p>
        </p:txBody>
      </p:sp>
      <p:graphicFrame>
        <p:nvGraphicFramePr>
          <p:cNvPr id="3268" name="Group 196"/>
          <p:cNvGraphicFramePr>
            <a:graphicFrameLocks noGrp="1"/>
          </p:cNvGraphicFramePr>
          <p:nvPr>
            <p:extLst>
              <p:ext uri="{D42A27DB-BD31-4B8C-83A1-F6EECF244321}">
                <p14:modId xmlns:p14="http://schemas.microsoft.com/office/powerpoint/2010/main" val="4277211375"/>
              </p:ext>
            </p:extLst>
          </p:nvPr>
        </p:nvGraphicFramePr>
        <p:xfrm>
          <a:off x="73025" y="860425"/>
          <a:ext cx="9036050" cy="5665789"/>
        </p:xfrm>
        <a:graphic>
          <a:graphicData uri="http://schemas.openxmlformats.org/drawingml/2006/table">
            <a:tbl>
              <a:tblPr/>
              <a:tblGrid>
                <a:gridCol w="368300"/>
                <a:gridCol w="3625850"/>
                <a:gridCol w="3313113"/>
                <a:gridCol w="215900"/>
                <a:gridCol w="811212"/>
                <a:gridCol w="701675"/>
              </a:tblGrid>
              <a:tr h="45941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月</a:t>
                      </a:r>
                      <a:endPar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T="45725" marB="45725"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D1CC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開催内容</a:t>
                      </a:r>
                      <a:endPar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D1CC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ゲスト</a:t>
                      </a:r>
                      <a:b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b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（招聘する場合）</a:t>
                      </a:r>
                      <a:endPar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D1CC00"/>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smtClean="0">
                          <a:ln>
                            <a:noFill/>
                          </a:ln>
                          <a:solidFill>
                            <a:schemeClr val="tx1"/>
                          </a:solidFill>
                          <a:effectLst/>
                          <a:latin typeface="ＭＳ Ｐゴシック" pitchFamily="50" charset="-128"/>
                          <a:ea typeface="ＭＳ Ｐゴシック" pitchFamily="50" charset="-128"/>
                        </a:rPr>
                        <a:t>カテゴリー</a:t>
                      </a: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D1CC00"/>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担当</a:t>
                      </a:r>
                      <a:b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br>
                      <a:r>
                        <a:rPr kumimoji="1" lang="en-US" altLang="ja-JP" sz="1200" b="1" i="0" u="none" strike="noStrike" cap="none" normalizeH="0" baseline="0" dirty="0" smtClean="0">
                          <a:ln>
                            <a:noFill/>
                          </a:ln>
                          <a:solidFill>
                            <a:schemeClr val="tx1"/>
                          </a:solidFill>
                          <a:effectLst/>
                          <a:latin typeface="ＭＳ Ｐゴシック" pitchFamily="50" charset="-128"/>
                          <a:ea typeface="ＭＳ Ｐゴシック" pitchFamily="50" charset="-128"/>
                        </a:rPr>
                        <a:t>Organizer</a:t>
                      </a:r>
                      <a:endParaRPr kumimoji="1" lang="en-US" altLang="ja-JP" sz="24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0" marR="0" marT="46806" marB="46806"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D1CC00"/>
                    </a:solidFill>
                  </a:tcPr>
                </a:tc>
              </a:tr>
              <a:tr h="45308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４月</a:t>
                      </a:r>
                      <a:endPar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18000" marR="18000" marT="46806" marB="4680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AEAA"/>
                    </a:solidFill>
                  </a:tcPr>
                </a:tc>
                <a:tc>
                  <a:txBody>
                    <a:bodyPr/>
                    <a:lstStyle/>
                    <a:p>
                      <a:pPr marL="182563" marR="0" lvl="0" indent="-182563"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産学官連携・ベンチャービジネス特有の人材活用の課題</a:t>
                      </a: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182563" marR="0" lvl="0" indent="-182563"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ＭＳ Ｐゴシック" pitchFamily="50" charset="-128"/>
                          <a:ea typeface="ＭＳ Ｐゴシック" pitchFamily="50" charset="-128"/>
                        </a:rPr>
                        <a:t>桜井政考　</a:t>
                      </a: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氏（</a:t>
                      </a:r>
                      <a:r>
                        <a:rPr kumimoji="1" lang="ja-JP" altLang="en-US" sz="1200" b="0" i="0" u="none" strike="noStrike" cap="none" normalizeH="0" baseline="0" dirty="0" smtClean="0">
                          <a:ln>
                            <a:noFill/>
                          </a:ln>
                          <a:solidFill>
                            <a:srgbClr val="000000"/>
                          </a:solidFill>
                          <a:effectLst/>
                          <a:latin typeface="ＭＳ Ｐゴシック" pitchFamily="50" charset="-128"/>
                          <a:ea typeface="ＭＳ Ｐゴシック" pitchFamily="50" charset="-128"/>
                        </a:rPr>
                        <a:t>首都大学東京産学公連携センター事務長　</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Ｐゴシック" pitchFamily="50" charset="-128"/>
                          <a:ea typeface="ＭＳ Ｐゴシック" pitchFamily="50" charset="-128"/>
                        </a:rPr>
                        <a:t>学</a:t>
                      </a:r>
                      <a:endParaRPr kumimoji="1" lang="ja-JP" altLang="en-US" sz="1200" b="0" i="0" u="none" strike="noStrike" cap="none" normalizeH="0" baseline="0" smtClean="0">
                        <a:ln>
                          <a:noFill/>
                        </a:ln>
                        <a:solidFill>
                          <a:schemeClr val="tx1"/>
                        </a:solidFill>
                        <a:effectLst/>
                        <a:latin typeface="Century" pitchFamily="18" charset="0"/>
                        <a:ea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Ｐゴシック" pitchFamily="50" charset="-128"/>
                          <a:ea typeface="ＭＳ Ｐゴシック" pitchFamily="50" charset="-128"/>
                        </a:rPr>
                        <a:t>産</a:t>
                      </a: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tab pos="160338" algn="l"/>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産学連携全般</a:t>
                      </a: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林</a:t>
                      </a:r>
                      <a:endPar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0974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５月</a:t>
                      </a:r>
                      <a:endPar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18000" marR="18000" marT="46806" marB="4680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AEA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1200" dirty="0" smtClean="0"/>
                        <a:t>『</a:t>
                      </a:r>
                      <a:r>
                        <a:rPr lang="ja-JP" altLang="en-US" sz="1200" dirty="0" smtClean="0"/>
                        <a:t>儲かりまっか、産学連携</a:t>
                      </a:r>
                      <a:r>
                        <a:rPr lang="en-US" altLang="ja-JP" sz="1200" dirty="0" smtClean="0"/>
                        <a:t>』</a:t>
                      </a:r>
                    </a:p>
                    <a:p>
                      <a:pPr marL="0" marR="0" lvl="0" indent="0" algn="l" defTabSz="914400" rtl="0" eaLnBrk="1" fontAlgn="base" latinLnBrk="0" hangingPunct="1">
                        <a:lnSpc>
                          <a:spcPct val="100000"/>
                        </a:lnSpc>
                        <a:spcBef>
                          <a:spcPct val="0"/>
                        </a:spcBef>
                        <a:spcAft>
                          <a:spcPct val="0"/>
                        </a:spcAft>
                        <a:buClrTx/>
                        <a:buSzTx/>
                        <a:buFontTx/>
                        <a:buNone/>
                        <a:tabLst/>
                      </a:pPr>
                      <a:endParaRPr lang="en-US" altLang="ja-JP" sz="1200" dirty="0" smtClean="0"/>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大学発技術の実用化・産学連携・技術移転を担う国際人材の育成</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～ボストン大学の技術移転フェローとして実務・研究に従事する機会を得て～</a:t>
                      </a: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182563" marR="0" lvl="0" indent="-182563"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大西</a:t>
                      </a:r>
                      <a:r>
                        <a:rPr kumimoji="1" lang="ja-JP" altLang="en-US" sz="1200" b="1" i="0" u="none" strike="noStrike" kern="1200" cap="none" normalizeH="0" baseline="0" dirty="0" smtClean="0">
                          <a:ln>
                            <a:noFill/>
                          </a:ln>
                          <a:solidFill>
                            <a:schemeClr val="tx1"/>
                          </a:solidFill>
                          <a:effectLst/>
                          <a:latin typeface="ＭＳ Ｐゴシック" pitchFamily="50" charset="-128"/>
                          <a:ea typeface="ＭＳ Ｐゴシック" pitchFamily="50" charset="-128"/>
                          <a:cs typeface="+mn-cs"/>
                        </a:rPr>
                        <a:t>晋嗣　</a:t>
                      </a: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氏</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lang="ja-JP" altLang="en-US" sz="1200" dirty="0" smtClean="0"/>
                        <a:t>関西</a:t>
                      </a:r>
                      <a:r>
                        <a:rPr lang="en-US" altLang="ja-JP" sz="1200" dirty="0" smtClean="0"/>
                        <a:t>TLO </a:t>
                      </a:r>
                      <a:r>
                        <a:rPr lang="ja-JP" altLang="en-US" sz="1200" dirty="0" smtClean="0"/>
                        <a:t>株式会社</a:t>
                      </a:r>
                      <a:r>
                        <a:rPr lang="en-US" altLang="ja-JP" sz="1200" dirty="0" smtClean="0"/>
                        <a:t> </a:t>
                      </a:r>
                      <a:r>
                        <a:rPr lang="ja-JP" altLang="en-US" sz="1200" dirty="0" smtClean="0"/>
                        <a:t>ライセンスアソシエイト</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182563" marR="0" lvl="0" indent="-182563"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加藤浩介 氏</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lang="zh-CN" altLang="en-US" sz="1200" dirty="0" smtClean="0"/>
                        <a:t>大阪大学 産学連携本部 総合企画推進部</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官</a:t>
                      </a:r>
                      <a:endPar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85725" algn="l" defTabSz="914400" rtl="0" eaLnBrk="1" fontAlgn="base" latinLnBrk="0" hangingPunct="1">
                        <a:lnSpc>
                          <a:spcPct val="100000"/>
                        </a:lnSpc>
                        <a:spcBef>
                          <a:spcPct val="0"/>
                        </a:spcBef>
                        <a:spcAft>
                          <a:spcPct val="0"/>
                        </a:spcAft>
                        <a:buClrTx/>
                        <a:buSzTx/>
                        <a:buFont typeface="Wingdings" pitchFamily="2" charset="2"/>
                        <a:buChar char=""/>
                        <a:tabLst/>
                      </a:pPr>
                      <a:r>
                        <a:rPr kumimoji="1"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技術移転</a:t>
                      </a:r>
                      <a:endParaRPr kumimoji="1" lang="ja-JP" altLang="en-US" sz="1200" b="0" i="0" u="none" strike="noStrike" cap="none" normalizeH="0" baseline="0" dirty="0" smtClean="0">
                        <a:ln>
                          <a:noFill/>
                        </a:ln>
                        <a:solidFill>
                          <a:schemeClr val="tx1"/>
                        </a:solidFill>
                        <a:effectLst/>
                        <a:latin typeface="Century" pitchFamily="18" charset="0"/>
                        <a:ea typeface="ＭＳ Ｐゴシック"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鈴木</a:t>
                      </a:r>
                      <a:endPar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4292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６月</a:t>
                      </a:r>
                      <a:endPar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18000" marR="18000" marT="46806" marB="4680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AEAA"/>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医薬品産業から見た日本の行方</a:t>
                      </a: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endParaRPr kumimoji="1" lang="ja-JP" altLang="en-US" sz="1200" b="0" i="1"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182563" marR="0" lvl="0" indent="-182563"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ＭＳ Ｐゴシック" pitchFamily="50" charset="-128"/>
                          <a:ea typeface="ＭＳ Ｐゴシック" pitchFamily="50" charset="-128"/>
                        </a:rPr>
                        <a:t>櫻井 満也　氏</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zh-TW"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日系</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製薬企業） </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学</a:t>
                      </a:r>
                      <a:endPar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tab pos="160338" algn="l"/>
                        </a:tabLst>
                      </a:pPr>
                      <a:r>
                        <a:rPr kumimoji="1"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産学連携</a:t>
                      </a:r>
                      <a:endParaRPr kumimoji="1" lang="en-US" altLang="ja-JP" sz="9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tab pos="160338" algn="l"/>
                        </a:tabLst>
                      </a:pPr>
                      <a:r>
                        <a:rPr kumimoji="1"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ベンチャー</a:t>
                      </a:r>
                      <a:endPar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長壁</a:t>
                      </a:r>
                      <a:endPar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4318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７月</a:t>
                      </a:r>
                    </a:p>
                  </a:txBody>
                  <a:tcPr marL="18000" marR="18000" marT="46806" marB="4680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AEA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1200" dirty="0" smtClean="0"/>
                        <a:t>『</a:t>
                      </a:r>
                      <a:r>
                        <a:rPr lang="ja-JP" altLang="en-US" sz="1200" dirty="0" smtClean="0"/>
                        <a:t>川崎における産学連携の取り組みと今後の展開</a:t>
                      </a:r>
                      <a:r>
                        <a:rPr lang="en-US" altLang="ja-JP" sz="1200" dirty="0" smtClean="0"/>
                        <a:t>』</a:t>
                      </a:r>
                      <a:endPar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182563" marR="0" lvl="0" indent="-182563"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kern="1200" cap="none" normalizeH="0" baseline="0" dirty="0" smtClean="0">
                          <a:ln>
                            <a:noFill/>
                          </a:ln>
                          <a:solidFill>
                            <a:schemeClr val="tx1"/>
                          </a:solidFill>
                          <a:effectLst/>
                          <a:latin typeface="ＭＳ Ｐゴシック" pitchFamily="50" charset="-128"/>
                          <a:ea typeface="ＭＳ Ｐゴシック" pitchFamily="50" charset="-128"/>
                          <a:cs typeface="+mn-cs"/>
                        </a:rPr>
                        <a:t>櫻井　亨　</a:t>
                      </a: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氏</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zh-TW" altLang="en-US" sz="1200" b="0" i="0" u="none" strike="noStrike" kern="1200" cap="none" normalizeH="0" baseline="0" dirty="0" smtClean="0">
                          <a:ln>
                            <a:noFill/>
                          </a:ln>
                          <a:solidFill>
                            <a:schemeClr val="tx1"/>
                          </a:solidFill>
                          <a:effectLst/>
                          <a:latin typeface="ＭＳ Ｐゴシック" pitchFamily="50" charset="-128"/>
                          <a:ea typeface="ＭＳ Ｐゴシック" pitchFamily="50" charset="-128"/>
                          <a:cs typeface="+mn-cs"/>
                        </a:rPr>
                        <a:t>財団法人川崎市産業振興財団産業支援部新産業振興課長　兼　経営支援課長</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ＭＳ Ｐゴシック" pitchFamily="50" charset="-128"/>
                          <a:ea typeface="ＭＳ Ｐゴシック" pitchFamily="50" charset="-128"/>
                          <a:cs typeface="+mn-cs"/>
                        </a:rPr>
                        <a:t>官</a:t>
                      </a:r>
                      <a:endParaRPr kumimoji="1" lang="ja-JP" altLang="en-US" sz="2400" b="0" i="0" u="none" strike="noStrike" kern="1200" cap="none" spc="0" normalizeH="0" baseline="0" noProof="0" dirty="0" smtClean="0">
                        <a:ln>
                          <a:noFill/>
                        </a:ln>
                        <a:solidFill>
                          <a:srgbClr val="000000"/>
                        </a:solidFill>
                        <a:effectLst/>
                        <a:uLnTx/>
                        <a:uFillTx/>
                        <a:latin typeface="Times New Roman" pitchFamily="18" charset="0"/>
                        <a:ea typeface="ＭＳ Ｐゴシック" pitchFamily="50" charset="-128"/>
                        <a:cs typeface="+mn-cs"/>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tab pos="160338" algn="l"/>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中小企業支援</a:t>
                      </a:r>
                      <a:endPar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rgbClr val="000000"/>
                          </a:solidFill>
                          <a:effectLst/>
                          <a:uLnTx/>
                          <a:uFillTx/>
                          <a:latin typeface="ＭＳ Ｐゴシック" pitchFamily="50" charset="-128"/>
                          <a:ea typeface="ＭＳ Ｐゴシック" pitchFamily="50" charset="-128"/>
                          <a:cs typeface="+mn-cs"/>
                        </a:rPr>
                        <a:t>林</a:t>
                      </a:r>
                      <a:endParaRPr kumimoji="1" lang="ja-JP" altLang="en-US" sz="2400" b="0" i="0" u="none" strike="noStrike" kern="1200" cap="none" spc="0" normalizeH="0" baseline="0" noProof="0" dirty="0" smtClean="0">
                        <a:ln>
                          <a:noFill/>
                        </a:ln>
                        <a:solidFill>
                          <a:srgbClr val="000000"/>
                        </a:solidFill>
                        <a:effectLst/>
                        <a:uLnTx/>
                        <a:uFillTx/>
                        <a:latin typeface="Times New Roman" pitchFamily="18" charset="0"/>
                        <a:ea typeface="ＭＳ Ｐゴシック" pitchFamily="50" charset="-128"/>
                        <a:cs typeface="+mn-cs"/>
                      </a:endParaRPr>
                    </a:p>
                  </a:txBody>
                  <a:tcPr marL="0" marR="0" marT="0" marB="0"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73160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９月</a:t>
                      </a:r>
                      <a:endPar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18000" marR="18000" marT="46806" marB="4680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AEA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KNS</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産業クラスター研究会との共同企画）</a:t>
                      </a:r>
                      <a:endPar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kern="1200" dirty="0" smtClean="0">
                          <a:solidFill>
                            <a:schemeClr val="tx1"/>
                          </a:solidFill>
                          <a:latin typeface="+mn-lt"/>
                          <a:ea typeface="+mn-ea"/>
                          <a:cs typeface="+mn-cs"/>
                        </a:rPr>
                        <a:t>『</a:t>
                      </a:r>
                      <a:r>
                        <a:rPr kumimoji="1" lang="ja-JP" altLang="en-US" sz="1200" kern="1200" dirty="0" smtClean="0">
                          <a:solidFill>
                            <a:schemeClr val="tx1"/>
                          </a:solidFill>
                          <a:latin typeface="+mn-lt"/>
                          <a:ea typeface="+mn-ea"/>
                          <a:cs typeface="+mn-cs"/>
                        </a:rPr>
                        <a:t>産学連携関係者による “重役会議”</a:t>
                      </a:r>
                      <a:r>
                        <a:rPr kumimoji="1" lang="en-US" altLang="ja-JP" sz="1200" kern="1200" dirty="0" smtClean="0">
                          <a:solidFill>
                            <a:schemeClr val="tx1"/>
                          </a:solidFill>
                          <a:latin typeface="+mn-lt"/>
                          <a:ea typeface="+mn-ea"/>
                          <a:cs typeface="+mn-cs"/>
                        </a:rPr>
                        <a:t>』</a:t>
                      </a:r>
                      <a:br>
                        <a:rPr kumimoji="1" lang="en-US" altLang="ja-JP" sz="1200" kern="1200" dirty="0" smtClean="0">
                          <a:solidFill>
                            <a:schemeClr val="tx1"/>
                          </a:solidFill>
                          <a:latin typeface="+mn-lt"/>
                          <a:ea typeface="+mn-ea"/>
                          <a:cs typeface="+mn-cs"/>
                        </a:rPr>
                      </a:br>
                      <a:r>
                        <a:rPr kumimoji="1" lang="en-US" altLang="ja-JP" sz="1200" kern="1200" dirty="0" smtClean="0">
                          <a:solidFill>
                            <a:schemeClr val="tx1"/>
                          </a:solidFill>
                          <a:latin typeface="+mn-lt"/>
                          <a:ea typeface="+mn-ea"/>
                          <a:cs typeface="+mn-cs"/>
                        </a:rPr>
                        <a:t>UNITT</a:t>
                      </a:r>
                      <a:r>
                        <a:rPr kumimoji="1" lang="ja-JP" altLang="en-US" sz="1200" kern="1200" dirty="0" smtClean="0">
                          <a:solidFill>
                            <a:schemeClr val="tx1"/>
                          </a:solidFill>
                          <a:latin typeface="+mn-lt"/>
                          <a:ea typeface="+mn-ea"/>
                          <a:cs typeface="+mn-cs"/>
                        </a:rPr>
                        <a:t>前夜祭</a:t>
                      </a:r>
                      <a:endParaRPr kumimoji="1" lang="en-US" altLang="ja-JP" sz="1200" kern="1200" dirty="0" smtClean="0">
                        <a:solidFill>
                          <a:schemeClr val="tx1"/>
                        </a:solidFill>
                        <a:latin typeface="+mn-lt"/>
                        <a:ea typeface="+mn-ea"/>
                        <a:cs typeface="+mn-cs"/>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mn-cs"/>
                        </a:rPr>
                        <a:t>松田　一敬　</a:t>
                      </a:r>
                      <a:r>
                        <a:rPr kumimoji="1" lang="ja-JP" altLang="en-US" sz="1200" b="1" i="0" u="none" strike="noStrike" cap="none" normalizeH="0" baseline="0" dirty="0" smtClean="0">
                          <a:ln>
                            <a:noFill/>
                          </a:ln>
                          <a:solidFill>
                            <a:srgbClr val="000000"/>
                          </a:solidFill>
                          <a:effectLst/>
                          <a:latin typeface="ＭＳ Ｐゴシック" pitchFamily="50" charset="-128"/>
                          <a:ea typeface="ＭＳ Ｐゴシック" pitchFamily="50" charset="-128"/>
                        </a:rPr>
                        <a:t>氏</a:t>
                      </a:r>
                      <a:r>
                        <a:rPr lang="ja-JP" altLang="en-US" sz="1200" dirty="0" smtClean="0"/>
                        <a:t>（合同会社ＳＡＲＲ代表、北海道ベンチャーキャピタル</a:t>
                      </a:r>
                      <a:r>
                        <a:rPr lang="en-US" altLang="ja-JP" sz="1200" dirty="0" smtClean="0"/>
                        <a:t>(</a:t>
                      </a:r>
                      <a:r>
                        <a:rPr lang="ja-JP" altLang="en-US" sz="1200" dirty="0" smtClean="0"/>
                        <a:t>株</a:t>
                      </a:r>
                      <a:r>
                        <a:rPr lang="en-US" altLang="ja-JP" sz="1200" dirty="0" smtClean="0"/>
                        <a:t>)</a:t>
                      </a:r>
                      <a:r>
                        <a:rPr lang="ja-JP" altLang="en-US" sz="1200" dirty="0" smtClean="0"/>
                        <a:t>前代表取締役）</a:t>
                      </a:r>
                      <a:endParaRPr lang="en-US" altLang="ja-JP" sz="1200" dirty="0" smtClean="0"/>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mn-cs"/>
                        </a:rPr>
                        <a:t>藤原　善丞　氏</a:t>
                      </a:r>
                      <a:r>
                        <a:rPr lang="ja-JP" altLang="en-US" sz="1200" dirty="0" smtClean="0"/>
                        <a:t>（ＭＴＣ研究所代表、早稲田大・香川大非常勤講師）</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endPar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entury" pitchFamily="18" charset="0"/>
                          <a:ea typeface="ＭＳ Ｐゴシック" pitchFamily="50" charset="-128"/>
                        </a:rPr>
                        <a:t>学</a:t>
                      </a:r>
                      <a:endParaRPr kumimoji="1" lang="ja-JP" altLang="en-US" sz="12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tab pos="160338" algn="l"/>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ベンチャー</a:t>
                      </a:r>
                      <a:endParaRPr kumimoji="1" lang="en-US" altLang="ja-JP" sz="10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tab pos="160338" algn="l"/>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産学連携</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杉浦</a:t>
                      </a:r>
                      <a:endPar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49292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kern="1200" cap="none" spc="0" normalizeH="0" baseline="0" noProof="0" dirty="0" smtClean="0">
                          <a:ln>
                            <a:noFill/>
                          </a:ln>
                          <a:solidFill>
                            <a:srgbClr val="000000"/>
                          </a:solidFill>
                          <a:effectLst/>
                          <a:uLnTx/>
                          <a:uFillTx/>
                          <a:latin typeface="ＭＳ Ｐゴシック" pitchFamily="50" charset="-128"/>
                          <a:ea typeface="ＭＳ Ｐゴシック" pitchFamily="50" charset="-128"/>
                          <a:cs typeface="+mn-cs"/>
                        </a:rPr>
                        <a:t>11</a:t>
                      </a:r>
                      <a:r>
                        <a:rPr kumimoji="1" lang="ja-JP" altLang="en-US" sz="1200" b="1" i="0" u="none" strike="noStrike" kern="1200" cap="none" spc="0" normalizeH="0" baseline="0" noProof="0" dirty="0" smtClean="0">
                          <a:ln>
                            <a:noFill/>
                          </a:ln>
                          <a:solidFill>
                            <a:srgbClr val="000000"/>
                          </a:solidFill>
                          <a:effectLst/>
                          <a:uLnTx/>
                          <a:uFillTx/>
                          <a:latin typeface="ＭＳ Ｐゴシック" pitchFamily="50" charset="-128"/>
                          <a:ea typeface="ＭＳ Ｐゴシック" pitchFamily="50" charset="-128"/>
                          <a:cs typeface="+mn-cs"/>
                        </a:rPr>
                        <a:t>月</a:t>
                      </a:r>
                      <a:endPar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18000" marR="18000" marT="46806" marB="4680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AEA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kern="1200" cap="none" spc="0" normalizeH="0" baseline="0" noProof="0" dirty="0" smtClean="0">
                          <a:ln>
                            <a:noFill/>
                          </a:ln>
                          <a:solidFill>
                            <a:srgbClr val="000000"/>
                          </a:solidFill>
                          <a:effectLst/>
                          <a:uLnTx/>
                          <a:uFillTx/>
                          <a:latin typeface="ＭＳ Ｐゴシック" pitchFamily="50" charset="-128"/>
                          <a:ea typeface="ＭＳ Ｐゴシック" pitchFamily="50" charset="-128"/>
                          <a:cs typeface="+mn-cs"/>
                        </a:rPr>
                        <a:t>※</a:t>
                      </a:r>
                      <a:r>
                        <a:rPr lang="en-US" altLang="ja-JP" sz="1200" dirty="0" smtClean="0"/>
                        <a:t>『</a:t>
                      </a:r>
                      <a:r>
                        <a:rPr lang="ja-JP" altLang="en-US" sz="1200" dirty="0" smtClean="0"/>
                        <a:t>産学連携による事業化事例とコーディネーターの果たす役割</a:t>
                      </a:r>
                      <a:r>
                        <a:rPr lang="en-US" altLang="ja-JP" sz="1200" dirty="0" smtClean="0"/>
                        <a:t>』</a:t>
                      </a:r>
                      <a:endParaRPr kumimoji="1" lang="en-US" altLang="ja-JP" sz="12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182563" marR="0" lvl="0" indent="-182563"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rgbClr val="000000"/>
                          </a:solidFill>
                          <a:effectLst/>
                          <a:uLnTx/>
                          <a:uFillTx/>
                          <a:latin typeface="ＭＳ Ｐゴシック" pitchFamily="50" charset="-128"/>
                          <a:ea typeface="ＭＳ Ｐゴシック" pitchFamily="50" charset="-128"/>
                          <a:cs typeface="+mn-cs"/>
                        </a:rPr>
                        <a:t>川崎　一正　氏</a:t>
                      </a:r>
                      <a:r>
                        <a:rPr kumimoji="1" lang="ja-JP" altLang="en-US" sz="1200" b="0" i="0" u="none" strike="noStrike" kern="1200" cap="none" spc="0" normalizeH="0" baseline="0" noProof="0" dirty="0" smtClean="0">
                          <a:ln>
                            <a:noFill/>
                          </a:ln>
                          <a:solidFill>
                            <a:srgbClr val="000000"/>
                          </a:solidFill>
                          <a:effectLst/>
                          <a:uLnTx/>
                          <a:uFillTx/>
                          <a:latin typeface="ＭＳ Ｐゴシック" pitchFamily="50" charset="-128"/>
                          <a:ea typeface="ＭＳ Ｐゴシック" pitchFamily="50" charset="-128"/>
                          <a:cs typeface="+mn-cs"/>
                        </a:rPr>
                        <a:t>（</a:t>
                      </a:r>
                      <a:r>
                        <a:rPr lang="zh-TW" altLang="en-US" sz="1200" dirty="0" smtClean="0"/>
                        <a:t>新潟大学　産学地域連携推進機構　准教授</a:t>
                      </a:r>
                      <a:r>
                        <a:rPr kumimoji="1" lang="ja-JP" altLang="en-US" sz="1200" b="0" i="0" u="none" strike="noStrike" kern="1200" cap="none" spc="0" normalizeH="0" baseline="0" noProof="0" dirty="0" smtClean="0">
                          <a:ln>
                            <a:noFill/>
                          </a:ln>
                          <a:solidFill>
                            <a:srgbClr val="000000"/>
                          </a:solidFill>
                          <a:effectLst/>
                          <a:uLnTx/>
                          <a:uFillTx/>
                          <a:latin typeface="ＭＳ Ｐゴシック" pitchFamily="50" charset="-128"/>
                          <a:ea typeface="ＭＳ Ｐゴシック" pitchFamily="50" charset="-128"/>
                          <a:cs typeface="+mn-cs"/>
                        </a:rPr>
                        <a:t>）</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Century" pitchFamily="18" charset="0"/>
                          <a:ea typeface="ＭＳ Ｐゴシック" pitchFamily="50" charset="-128"/>
                          <a:cs typeface="+mn-cs"/>
                        </a:rPr>
                        <a:t>学</a:t>
                      </a:r>
                      <a:endParaRPr kumimoji="1" lang="ja-JP" altLang="en-US" sz="1200" b="0" i="0" u="none" strike="noStrike" kern="1200" cap="none" spc="0" normalizeH="0" baseline="0" noProof="0" dirty="0" smtClean="0">
                        <a:ln>
                          <a:noFill/>
                        </a:ln>
                        <a:solidFill>
                          <a:srgbClr val="000000"/>
                        </a:solidFill>
                        <a:effectLst/>
                        <a:uLnTx/>
                        <a:uFillTx/>
                        <a:latin typeface="Times New Roman" pitchFamily="18" charset="0"/>
                        <a:ea typeface="ＭＳ Ｐゴシック" pitchFamily="50" charset="-128"/>
                        <a:cs typeface="+mn-cs"/>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tab pos="160338" algn="l"/>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産学連携</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rgbClr val="000000"/>
                          </a:solidFill>
                          <a:effectLst/>
                          <a:uLnTx/>
                          <a:uFillTx/>
                          <a:latin typeface="ＭＳ Ｐゴシック" pitchFamily="50" charset="-128"/>
                          <a:ea typeface="ＭＳ Ｐゴシック" pitchFamily="50" charset="-128"/>
                          <a:cs typeface="+mn-cs"/>
                        </a:rPr>
                        <a:t>林</a:t>
                      </a:r>
                      <a:endParaRPr kumimoji="1" lang="ja-JP" altLang="en-US" sz="2400" b="0" i="0" u="none" strike="noStrike" kern="1200" cap="none" spc="0" normalizeH="0" baseline="0" noProof="0" dirty="0" smtClean="0">
                        <a:ln>
                          <a:noFill/>
                        </a:ln>
                        <a:solidFill>
                          <a:srgbClr val="000000"/>
                        </a:solidFill>
                        <a:effectLst/>
                        <a:uLnTx/>
                        <a:uFillTx/>
                        <a:latin typeface="Times New Roman" pitchFamily="18" charset="0"/>
                        <a:ea typeface="ＭＳ Ｐゴシック" pitchFamily="50" charset="-128"/>
                        <a:cs typeface="+mn-cs"/>
                      </a:endParaRPr>
                    </a:p>
                  </a:txBody>
                  <a:tcPr marL="0" marR="0" marT="0" marB="0"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50411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ＭＳ Ｐゴシック" pitchFamily="50" charset="-128"/>
                          <a:ea typeface="ＭＳ Ｐゴシック" pitchFamily="50" charset="-128"/>
                        </a:rPr>
                        <a:t>12</a:t>
                      </a: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月</a:t>
                      </a:r>
                      <a:endPar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18000" marR="18000" marT="46806" marB="4680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AEA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1200" dirty="0" smtClean="0"/>
                        <a:t>『</a:t>
                      </a:r>
                      <a:r>
                        <a:rPr lang="ja-JP" altLang="en-US" sz="1200" dirty="0" smtClean="0"/>
                        <a:t>基礎研究成果を事業化することの魅力と難しさ</a:t>
                      </a:r>
                      <a:endParaRPr lang="en-US" altLang="ja-JP" sz="1200" dirty="0" smtClean="0"/>
                    </a:p>
                    <a:p>
                      <a:pPr marL="0" marR="0" lvl="0" indent="0" algn="l" defTabSz="914400" rtl="0" eaLnBrk="1" fontAlgn="base" latinLnBrk="0" hangingPunct="1">
                        <a:lnSpc>
                          <a:spcPct val="100000"/>
                        </a:lnSpc>
                        <a:spcBef>
                          <a:spcPct val="0"/>
                        </a:spcBef>
                        <a:spcAft>
                          <a:spcPct val="0"/>
                        </a:spcAft>
                        <a:buClrTx/>
                        <a:buSzTx/>
                        <a:buFontTx/>
                        <a:buNone/>
                        <a:tabLst/>
                      </a:pPr>
                      <a:r>
                        <a:rPr lang="ja-JP" altLang="en-US" sz="1200" dirty="0" smtClean="0"/>
                        <a:t>・・産総研と早大でのベンチャー起業・・</a:t>
                      </a:r>
                      <a:r>
                        <a:rPr lang="en-US" altLang="ja-JP" sz="1200" dirty="0" smtClean="0"/>
                        <a:t>』</a:t>
                      </a:r>
                      <a:endParaRPr kumimoji="1" lang="en-US" altLang="ja-JP" sz="12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182563" marR="0" lvl="0" indent="-182563"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ＭＳ Ｐゴシック" pitchFamily="50" charset="-128"/>
                          <a:ea typeface="ＭＳ Ｐゴシック" pitchFamily="50" charset="-128"/>
                        </a:rPr>
                        <a:t>渡辺　純一　氏</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株</a:t>
                      </a: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早稲田総研イニシアティブ</a:t>
                      </a:r>
                      <a:r>
                        <a:rPr kumimoji="1" lang="ja-JP" altLang="en-US" sz="1200" b="0" i="0" u="none" strike="noStrike" cap="none" normalizeH="0" baseline="0" dirty="0" smtClean="0">
                          <a:ln>
                            <a:noFill/>
                          </a:ln>
                          <a:solidFill>
                            <a:srgbClr val="000000"/>
                          </a:solidFill>
                          <a:effectLst/>
                          <a:latin typeface="ＭＳ Ｐゴシック" pitchFamily="50" charset="-128"/>
                          <a:ea typeface="ＭＳ Ｐゴシック" pitchFamily="50" charset="-128"/>
                        </a:rPr>
                        <a:t>、早稲田大学　理工学学術院</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Ｐゴシック" pitchFamily="50" charset="-128"/>
                          <a:ea typeface="ＭＳ Ｐゴシック" pitchFamily="50" charset="-128"/>
                        </a:rPr>
                        <a:t>学</a:t>
                      </a: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tab pos="160338" algn="l"/>
                        </a:tabLst>
                      </a:pPr>
                      <a:r>
                        <a:rPr kumimoji="1"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ベンチャー</a:t>
                      </a:r>
                      <a:endPar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長壁</a:t>
                      </a:r>
                      <a:endPar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57613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１月</a:t>
                      </a:r>
                      <a:endPar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18000" marR="18000" marT="46806" marB="4680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AEA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産学連携の過去と未来</a:t>
                      </a: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rgbClr val="000000"/>
                          </a:solidFill>
                          <a:effectLst/>
                          <a:uLnTx/>
                          <a:uFillTx/>
                          <a:latin typeface="ＭＳ Ｐゴシック" pitchFamily="50" charset="-128"/>
                          <a:ea typeface="ＭＳ Ｐゴシック" pitchFamily="50" charset="-128"/>
                          <a:cs typeface="+mn-cs"/>
                        </a:rPr>
                        <a:t>藤原　善丞　氏</a:t>
                      </a:r>
                      <a:r>
                        <a:rPr kumimoji="1" lang="ja-JP" altLang="en-US" sz="1200" b="0" i="0" u="none" strike="noStrike" kern="1200" cap="none" spc="0" normalizeH="0" baseline="0" noProof="0" dirty="0" smtClean="0">
                          <a:ln>
                            <a:noFill/>
                          </a:ln>
                          <a:solidFill>
                            <a:srgbClr val="000000"/>
                          </a:solidFill>
                          <a:effectLst/>
                          <a:uLnTx/>
                          <a:uFillTx/>
                          <a:latin typeface="+mn-lt"/>
                          <a:ea typeface="+mn-ea"/>
                          <a:cs typeface="+mn-cs"/>
                        </a:rPr>
                        <a:t>（ＭＴＣ研究所代表、早稲田大・香川大非常勤講師）</a:t>
                      </a:r>
                      <a:r>
                        <a:rPr kumimoji="1" lang="ja-JP" altLang="en-US" sz="1200" b="0" i="0" u="none" strike="noStrike" kern="1200" cap="none" spc="0" normalizeH="0" baseline="0" noProof="0" dirty="0" smtClean="0">
                          <a:ln>
                            <a:noFill/>
                          </a:ln>
                          <a:solidFill>
                            <a:srgbClr val="000000"/>
                          </a:solidFill>
                          <a:effectLst/>
                          <a:uLnTx/>
                          <a:uFillTx/>
                          <a:latin typeface="ＭＳ Ｐゴシック" pitchFamily="50" charset="-128"/>
                          <a:ea typeface="ＭＳ Ｐゴシック" pitchFamily="50" charset="-128"/>
                          <a:cs typeface="+mn-cs"/>
                        </a:rPr>
                        <a:t>）</a:t>
                      </a:r>
                      <a:endPar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学産</a:t>
                      </a:r>
                      <a:endPar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tab pos="160338" algn="l"/>
                        </a:tabLst>
                      </a:pPr>
                      <a:r>
                        <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rPr>
                        <a:t>技術</a:t>
                      </a: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商業化</a:t>
                      </a:r>
                      <a:endParaRPr kumimoji="1" lang="en-US" altLang="ja-JP" sz="24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鈴木</a:t>
                      </a:r>
                      <a:endPar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57633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smtClean="0">
                          <a:ln>
                            <a:noFill/>
                          </a:ln>
                          <a:solidFill>
                            <a:schemeClr val="tx1"/>
                          </a:solidFill>
                          <a:effectLst/>
                          <a:latin typeface="ＭＳ Ｐゴシック" pitchFamily="50" charset="-128"/>
                          <a:ea typeface="ＭＳ Ｐゴシック" pitchFamily="50" charset="-128"/>
                        </a:rPr>
                        <a:t>２月</a:t>
                      </a:r>
                    </a:p>
                  </a:txBody>
                  <a:tcPr marL="18000" marR="18000" marT="46806" marB="4680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00AEAA"/>
                    </a:solidFill>
                  </a:tcPr>
                </a:tc>
                <a:tc>
                  <a:txBody>
                    <a:bodyPr/>
                    <a:lstStyle/>
                    <a:p>
                      <a:pPr marL="182563" marR="0" lvl="0" indent="-182563"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医療</a:t>
                      </a:r>
                      <a:r>
                        <a:rPr kumimoji="1" lang="ja-JP" altLang="en-US" sz="1200" b="0" i="0" u="none" strike="noStrike" cap="none" normalizeH="0" baseline="0" smtClean="0">
                          <a:ln>
                            <a:noFill/>
                          </a:ln>
                          <a:solidFill>
                            <a:schemeClr val="tx1"/>
                          </a:solidFill>
                          <a:effectLst/>
                          <a:latin typeface="ＭＳ Ｐゴシック" pitchFamily="50" charset="-128"/>
                          <a:ea typeface="ＭＳ Ｐゴシック" pitchFamily="50" charset="-128"/>
                        </a:rPr>
                        <a:t>機器産業　～新規</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参入、産学連携</a:t>
                      </a:r>
                      <a:r>
                        <a:rPr kumimoji="1" lang="ja-JP" altLang="en-US" sz="1200" b="0" i="0" u="none" strike="noStrike" cap="none" normalizeH="0" baseline="0" smtClean="0">
                          <a:ln>
                            <a:noFill/>
                          </a:ln>
                          <a:solidFill>
                            <a:schemeClr val="tx1"/>
                          </a:solidFill>
                          <a:effectLst/>
                          <a:latin typeface="ＭＳ Ｐゴシック" pitchFamily="50" charset="-128"/>
                          <a:ea typeface="ＭＳ Ｐゴシック" pitchFamily="50" charset="-128"/>
                        </a:rPr>
                        <a:t>の課題～</a:t>
                      </a:r>
                      <a:r>
                        <a:rPr kumimoji="1" lang="en-US" altLang="ja-JP" sz="12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182563" marR="0" lvl="0" indent="-182563"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ＭＳ Ｐゴシック" pitchFamily="50" charset="-128"/>
                          <a:ea typeface="ＭＳ Ｐゴシック" pitchFamily="50" charset="-128"/>
                        </a:rPr>
                        <a:t>日吉 和彦　</a:t>
                      </a: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氏</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ja-JP" altLang="en-US" sz="1200" b="0" i="0" u="none" strike="noStrike" kern="1200" cap="none" spc="0" normalizeH="0" baseline="0" dirty="0" smtClean="0">
                          <a:ln>
                            <a:noFill/>
                          </a:ln>
                          <a:solidFill>
                            <a:srgbClr val="000000"/>
                          </a:solidFill>
                          <a:effectLst/>
                          <a:uLnTx/>
                          <a:uFillTx/>
                          <a:latin typeface="+mn-lt"/>
                          <a:ea typeface="+mn-ea"/>
                          <a:cs typeface="+mn-cs"/>
                        </a:rPr>
                        <a:t>財団法人　医療機器センター</a:t>
                      </a:r>
                      <a:br>
                        <a:rPr kumimoji="1" lang="ja-JP" altLang="en-US" sz="1200" b="0" i="0" u="none" strike="noStrike" kern="1200" cap="none" spc="0" normalizeH="0" baseline="0" dirty="0" smtClean="0">
                          <a:ln>
                            <a:noFill/>
                          </a:ln>
                          <a:solidFill>
                            <a:srgbClr val="000000"/>
                          </a:solidFill>
                          <a:effectLst/>
                          <a:uLnTx/>
                          <a:uFillTx/>
                          <a:latin typeface="+mn-lt"/>
                          <a:ea typeface="+mn-ea"/>
                          <a:cs typeface="+mn-cs"/>
                        </a:rPr>
                      </a:br>
                      <a:r>
                        <a:rPr kumimoji="1" lang="ja-JP" altLang="en-US" sz="1200" b="0" i="0" u="none" strike="noStrike" kern="1200" cap="none" spc="0" normalizeH="0" baseline="0" dirty="0" smtClean="0">
                          <a:ln>
                            <a:noFill/>
                          </a:ln>
                          <a:solidFill>
                            <a:srgbClr val="000000"/>
                          </a:solidFill>
                          <a:effectLst/>
                          <a:uLnTx/>
                          <a:uFillTx/>
                          <a:latin typeface="+mn-lt"/>
                          <a:ea typeface="+mn-ea"/>
                          <a:cs typeface="+mn-cs"/>
                        </a:rPr>
                        <a:t>医療機器産業研究所　上級研究員）</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Ｐゴシック" pitchFamily="50" charset="-128"/>
                          <a:ea typeface="ＭＳ Ｐゴシック" pitchFamily="50" charset="-128"/>
                        </a:rPr>
                        <a:t>産学</a:t>
                      </a: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tab pos="160338" algn="l"/>
                        </a:tabLst>
                      </a:pPr>
                      <a:r>
                        <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rPr>
                        <a:t>コーデイネーター</a:t>
                      </a: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長壁</a:t>
                      </a:r>
                      <a:endPar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ja-JP" smtClean="0"/>
              <a:t>4</a:t>
            </a:r>
            <a:r>
              <a:rPr lang="ja-JP" altLang="en-US" smtClean="0"/>
              <a:t>月</a:t>
            </a:r>
          </a:p>
        </p:txBody>
      </p:sp>
      <p:sp>
        <p:nvSpPr>
          <p:cNvPr id="6147" name="Rectangle 3"/>
          <p:cNvSpPr>
            <a:spLocks noGrp="1" noChangeArrowheads="1"/>
          </p:cNvSpPr>
          <p:nvPr>
            <p:ph type="body" idx="1"/>
          </p:nvPr>
        </p:nvSpPr>
        <p:spPr>
          <a:xfrm>
            <a:off x="457200" y="836612"/>
            <a:ext cx="8363272" cy="5688732"/>
          </a:xfrm>
        </p:spPr>
        <p:txBody>
          <a:bodyPr/>
          <a:lstStyle/>
          <a:p>
            <a:pPr>
              <a:lnSpc>
                <a:spcPct val="90000"/>
              </a:lnSpc>
            </a:pPr>
            <a:r>
              <a:rPr lang="ja-JP" altLang="en-US" sz="1800" b="1" dirty="0" smtClean="0"/>
              <a:t>講師：桜井　政考氏</a:t>
            </a:r>
            <a:endParaRPr lang="en-US" altLang="ja-JP" sz="1800" b="1" dirty="0" smtClean="0"/>
          </a:p>
          <a:p>
            <a:pPr>
              <a:lnSpc>
                <a:spcPct val="90000"/>
              </a:lnSpc>
              <a:buFont typeface="Wingdings" pitchFamily="2" charset="2"/>
              <a:buNone/>
            </a:pPr>
            <a:r>
              <a:rPr lang="ja-JP" altLang="en-US" sz="1800" b="1" dirty="0" smtClean="0"/>
              <a:t>　　　　　　</a:t>
            </a:r>
            <a:r>
              <a:rPr lang="ja-JP" altLang="en-US" sz="1800" dirty="0" smtClean="0"/>
              <a:t>首都大学東京産学公連携センター事務長</a:t>
            </a:r>
          </a:p>
          <a:p>
            <a:pPr>
              <a:lnSpc>
                <a:spcPct val="90000"/>
              </a:lnSpc>
              <a:buFont typeface="Wingdings" pitchFamily="2" charset="2"/>
              <a:buNone/>
            </a:pPr>
            <a:r>
              <a:rPr lang="ja-JP" altLang="en-US" sz="1800" dirty="0" smtClean="0"/>
              <a:t>　　</a:t>
            </a:r>
          </a:p>
          <a:p>
            <a:pPr>
              <a:lnSpc>
                <a:spcPct val="90000"/>
              </a:lnSpc>
            </a:pPr>
            <a:r>
              <a:rPr lang="ja-JP" altLang="en-US" sz="1800" b="1" dirty="0" smtClean="0"/>
              <a:t>演題：産学官連携・ベンチャービジネス特有の人材活用の課題</a:t>
            </a:r>
            <a:endParaRPr lang="en-US" altLang="ja-JP" sz="1800" b="1" dirty="0" smtClean="0"/>
          </a:p>
          <a:p>
            <a:pPr>
              <a:lnSpc>
                <a:spcPct val="90000"/>
              </a:lnSpc>
              <a:buFont typeface="Wingdings" pitchFamily="2" charset="2"/>
              <a:buNone/>
            </a:pPr>
            <a:endParaRPr lang="ja-JP" altLang="en-US" sz="1800" b="1" dirty="0" smtClean="0"/>
          </a:p>
          <a:p>
            <a:pPr>
              <a:lnSpc>
                <a:spcPct val="90000"/>
              </a:lnSpc>
            </a:pPr>
            <a:r>
              <a:rPr lang="ja-JP" altLang="en-US" sz="1800" b="1" dirty="0" smtClean="0"/>
              <a:t>講演内容：</a:t>
            </a:r>
          </a:p>
          <a:p>
            <a:pPr>
              <a:lnSpc>
                <a:spcPct val="90000"/>
              </a:lnSpc>
              <a:buFont typeface="Wingdings" pitchFamily="2" charset="2"/>
              <a:buNone/>
            </a:pPr>
            <a:r>
              <a:rPr lang="ja-JP" altLang="en-US" sz="1800" b="1" dirty="0" smtClean="0">
                <a:solidFill>
                  <a:srgbClr val="0033CC"/>
                </a:solidFill>
              </a:rPr>
              <a:t>１．新しいビジネス、組織の難しさ</a:t>
            </a:r>
          </a:p>
          <a:p>
            <a:pPr>
              <a:lnSpc>
                <a:spcPct val="90000"/>
              </a:lnSpc>
              <a:buFont typeface="Wingdings" pitchFamily="2" charset="2"/>
              <a:buNone/>
            </a:pPr>
            <a:r>
              <a:rPr lang="ja-JP" altLang="en-US" sz="1800" dirty="0" smtClean="0"/>
              <a:t>　　　ベンチャー企業、</a:t>
            </a:r>
            <a:r>
              <a:rPr lang="ja-JP" altLang="en-US" sz="1800" dirty="0"/>
              <a:t>中小</a:t>
            </a:r>
            <a:r>
              <a:rPr lang="ja-JP" altLang="en-US" sz="1800" dirty="0" smtClean="0"/>
              <a:t>企業の新規事業・第二創業、大学の産学官連携センター</a:t>
            </a:r>
            <a:endParaRPr lang="en-US" altLang="ja-JP" sz="1800" dirty="0" smtClean="0"/>
          </a:p>
          <a:p>
            <a:pPr>
              <a:lnSpc>
                <a:spcPct val="90000"/>
              </a:lnSpc>
              <a:buFont typeface="Wingdings" pitchFamily="2" charset="2"/>
              <a:buNone/>
            </a:pPr>
            <a:r>
              <a:rPr lang="ja-JP" altLang="en-US" sz="1800" b="1" dirty="0" smtClean="0">
                <a:solidFill>
                  <a:srgbClr val="0033CC"/>
                </a:solidFill>
              </a:rPr>
              <a:t>２．ケース紹介</a:t>
            </a:r>
            <a:r>
              <a:rPr lang="ja-JP" altLang="en-US" sz="1800" b="1" dirty="0" smtClean="0">
                <a:solidFill>
                  <a:srgbClr val="0033CC"/>
                </a:solidFill>
              </a:rPr>
              <a:t>：○○ベンチャー</a:t>
            </a:r>
            <a:r>
              <a:rPr lang="ja-JP" altLang="en-US" sz="1800" b="1" dirty="0" smtClean="0">
                <a:solidFill>
                  <a:srgbClr val="0033CC"/>
                </a:solidFill>
              </a:rPr>
              <a:t>（創業１５年）</a:t>
            </a:r>
            <a:endParaRPr lang="en-US" altLang="ja-JP" sz="1800" b="1" dirty="0" smtClean="0">
              <a:solidFill>
                <a:srgbClr val="0033CC"/>
              </a:solidFill>
            </a:endParaRPr>
          </a:p>
          <a:p>
            <a:pPr>
              <a:lnSpc>
                <a:spcPct val="90000"/>
              </a:lnSpc>
              <a:buFont typeface="Wingdings" pitchFamily="2" charset="2"/>
              <a:buNone/>
            </a:pPr>
            <a:r>
              <a:rPr lang="ja-JP" altLang="en-US" sz="1800" dirty="0" smtClean="0"/>
              <a:t>　　　</a:t>
            </a:r>
          </a:p>
          <a:p>
            <a:pPr>
              <a:lnSpc>
                <a:spcPct val="90000"/>
              </a:lnSpc>
              <a:buFont typeface="Wingdings" pitchFamily="2" charset="2"/>
              <a:buNone/>
            </a:pPr>
            <a:r>
              <a:rPr lang="ja-JP" altLang="en-US" sz="1800" b="1" dirty="0" smtClean="0">
                <a:solidFill>
                  <a:srgbClr val="0033CC"/>
                </a:solidFill>
              </a:rPr>
              <a:t>３．ケース紹介：第二創業　特殊印刷</a:t>
            </a:r>
            <a:r>
              <a:rPr lang="ja-JP" altLang="en-US" sz="1800" b="1" dirty="0" smtClean="0">
                <a:solidFill>
                  <a:srgbClr val="0033CC"/>
                </a:solidFill>
              </a:rPr>
              <a:t>→○○製剤</a:t>
            </a:r>
            <a:endParaRPr lang="en-US" altLang="ja-JP" sz="1800" b="1" dirty="0" smtClean="0">
              <a:solidFill>
                <a:srgbClr val="0033CC"/>
              </a:solidFill>
            </a:endParaRPr>
          </a:p>
          <a:p>
            <a:pPr>
              <a:lnSpc>
                <a:spcPct val="90000"/>
              </a:lnSpc>
              <a:buFont typeface="Wingdings" pitchFamily="2" charset="2"/>
              <a:buNone/>
            </a:pPr>
            <a:endParaRPr lang="ja-JP" altLang="en-US" sz="1800" b="1" dirty="0" smtClean="0">
              <a:solidFill>
                <a:srgbClr val="0033CC"/>
              </a:solidFill>
            </a:endParaRPr>
          </a:p>
          <a:p>
            <a:pPr>
              <a:lnSpc>
                <a:spcPct val="90000"/>
              </a:lnSpc>
              <a:buFont typeface="Wingdings" pitchFamily="2" charset="2"/>
              <a:buNone/>
            </a:pPr>
            <a:r>
              <a:rPr lang="ja-JP" altLang="en-US" sz="1800" b="1" dirty="0" smtClean="0">
                <a:solidFill>
                  <a:srgbClr val="0033CC"/>
                </a:solidFill>
              </a:rPr>
              <a:t>４</a:t>
            </a:r>
            <a:r>
              <a:rPr lang="ja-JP" altLang="en-US" sz="1800" b="1" dirty="0" smtClean="0">
                <a:solidFill>
                  <a:srgbClr val="0033CC"/>
                </a:solidFill>
              </a:rPr>
              <a:t>．大学の産学官連携センター</a:t>
            </a:r>
          </a:p>
          <a:p>
            <a:pPr>
              <a:lnSpc>
                <a:spcPct val="90000"/>
              </a:lnSpc>
              <a:buFont typeface="Wingdings" pitchFamily="2" charset="2"/>
              <a:buNone/>
            </a:pPr>
            <a:r>
              <a:rPr lang="ja-JP" altLang="en-US" sz="1800" dirty="0" smtClean="0"/>
              <a:t>　　　競争的資金による人材確保→体制整備→終了</a:t>
            </a:r>
          </a:p>
          <a:p>
            <a:pPr>
              <a:lnSpc>
                <a:spcPct val="90000"/>
              </a:lnSpc>
              <a:buFont typeface="Wingdings" pitchFamily="2" charset="2"/>
              <a:buNone/>
            </a:pPr>
            <a:r>
              <a:rPr lang="ja-JP" altLang="en-US" sz="1800" dirty="0" smtClean="0"/>
              <a:t>　　　事務職の</a:t>
            </a:r>
            <a:r>
              <a:rPr lang="ja-JP" altLang="en-US" sz="1800" dirty="0" smtClean="0"/>
              <a:t>ジョブローテーション</a:t>
            </a:r>
            <a:r>
              <a:rPr lang="ja-JP" altLang="en-US" sz="1800" dirty="0"/>
              <a:t>に</a:t>
            </a:r>
            <a:r>
              <a:rPr lang="ja-JP" altLang="en-US" sz="1800" dirty="0" smtClean="0"/>
              <a:t>よる難しさ</a:t>
            </a:r>
            <a:endParaRPr lang="en-US" altLang="ja-JP" sz="1800" dirty="0" smtClean="0"/>
          </a:p>
          <a:p>
            <a:pPr>
              <a:lnSpc>
                <a:spcPct val="90000"/>
              </a:lnSpc>
              <a:buFont typeface="Wingdings" pitchFamily="2" charset="2"/>
              <a:buNone/>
            </a:pPr>
            <a:endParaRPr lang="en-US" altLang="ja-JP" sz="1800" b="1" dirty="0" smtClean="0">
              <a:solidFill>
                <a:srgbClr val="0033CC"/>
              </a:solidFill>
            </a:endParaRPr>
          </a:p>
          <a:p>
            <a:pPr>
              <a:lnSpc>
                <a:spcPct val="90000"/>
              </a:lnSpc>
              <a:buFont typeface="Wingdings" pitchFamily="2" charset="2"/>
              <a:buNone/>
            </a:pPr>
            <a:r>
              <a:rPr lang="ja-JP" altLang="en-US" sz="1800" b="1" dirty="0" smtClean="0">
                <a:solidFill>
                  <a:srgbClr val="0033CC"/>
                </a:solidFill>
              </a:rPr>
              <a:t>５</a:t>
            </a:r>
            <a:r>
              <a:rPr lang="ja-JP" altLang="en-US" sz="1800" b="1" dirty="0" smtClean="0">
                <a:solidFill>
                  <a:srgbClr val="0033CC"/>
                </a:solidFill>
              </a:rPr>
              <a:t>．組織と</a:t>
            </a:r>
            <a:r>
              <a:rPr lang="ja-JP" altLang="en-US" sz="1800" b="1" dirty="0" smtClean="0">
                <a:solidFill>
                  <a:srgbClr val="0033CC"/>
                </a:solidFill>
              </a:rPr>
              <a:t>役割</a:t>
            </a:r>
            <a:endParaRPr lang="en-US" altLang="ja-JP" sz="1800" b="1" dirty="0" smtClean="0">
              <a:solidFill>
                <a:srgbClr val="0033CC"/>
              </a:solidFill>
            </a:endParaRPr>
          </a:p>
          <a:p>
            <a:pPr>
              <a:lnSpc>
                <a:spcPct val="90000"/>
              </a:lnSpc>
              <a:buFont typeface="Wingdings" pitchFamily="2" charset="2"/>
              <a:buNone/>
            </a:pPr>
            <a:endParaRPr lang="ja-JP" altLang="en-US" sz="1800" b="1" dirty="0" smtClean="0">
              <a:solidFill>
                <a:srgbClr val="0033CC"/>
              </a:solidFill>
            </a:endParaRPr>
          </a:p>
          <a:p>
            <a:pPr>
              <a:lnSpc>
                <a:spcPct val="90000"/>
              </a:lnSpc>
              <a:buFont typeface="Wingdings" pitchFamily="2" charset="2"/>
              <a:buNone/>
            </a:pPr>
            <a:r>
              <a:rPr lang="ja-JP" altLang="en-US" sz="1800" b="1" dirty="0" smtClean="0">
                <a:solidFill>
                  <a:srgbClr val="0033CC"/>
                </a:solidFill>
              </a:rPr>
              <a:t>６．トップの求心力と心遣い</a:t>
            </a:r>
            <a:endParaRPr lang="en-US" altLang="ja-JP" sz="1800" b="1" dirty="0" smtClean="0">
              <a:solidFill>
                <a:srgbClr val="0033CC"/>
              </a:solidFill>
            </a:endParaRPr>
          </a:p>
        </p:txBody>
      </p:sp>
    </p:spTree>
    <p:extLst>
      <p:ext uri="{BB962C8B-B14F-4D97-AF65-F5344CB8AC3E}">
        <p14:creationId xmlns:p14="http://schemas.microsoft.com/office/powerpoint/2010/main" val="41939980"/>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p:txBody>
          <a:bodyPr/>
          <a:lstStyle/>
          <a:p>
            <a:r>
              <a:rPr lang="en-US" altLang="ja-JP" smtClean="0"/>
              <a:t>5</a:t>
            </a:r>
            <a:r>
              <a:rPr lang="ja-JP" altLang="en-US" smtClean="0"/>
              <a:t>月</a:t>
            </a:r>
          </a:p>
        </p:txBody>
      </p:sp>
      <p:sp>
        <p:nvSpPr>
          <p:cNvPr id="7171" name="Rectangle 3"/>
          <p:cNvSpPr>
            <a:spLocks noGrp="1" noChangeArrowheads="1"/>
          </p:cNvSpPr>
          <p:nvPr>
            <p:ph type="body" idx="1"/>
          </p:nvPr>
        </p:nvSpPr>
        <p:spPr>
          <a:xfrm>
            <a:off x="457200" y="836613"/>
            <a:ext cx="8507413" cy="5761037"/>
          </a:xfrm>
        </p:spPr>
        <p:txBody>
          <a:bodyPr/>
          <a:lstStyle/>
          <a:p>
            <a:r>
              <a:rPr lang="ja-JP" altLang="en-US" b="1" smtClean="0"/>
              <a:t>講師１：大西　晋嗣　氏</a:t>
            </a:r>
          </a:p>
          <a:p>
            <a:pPr>
              <a:buFont typeface="Wingdings" pitchFamily="2" charset="2"/>
              <a:buNone/>
            </a:pPr>
            <a:r>
              <a:rPr lang="ja-JP" altLang="en-US" smtClean="0"/>
              <a:t>　　　　　　関西</a:t>
            </a:r>
            <a:r>
              <a:rPr lang="en-US" altLang="ja-JP" smtClean="0"/>
              <a:t>TLO </a:t>
            </a:r>
            <a:r>
              <a:rPr lang="ja-JP" altLang="en-US" smtClean="0"/>
              <a:t>株式会社 ライセンスアソシエイト</a:t>
            </a:r>
            <a:endParaRPr lang="en-US" altLang="zh-TW" smtClean="0"/>
          </a:p>
          <a:p>
            <a:pPr>
              <a:buFont typeface="Wingdings" pitchFamily="2" charset="2"/>
              <a:buNone/>
            </a:pPr>
            <a:endParaRPr lang="ja-JP" altLang="en-US" smtClean="0"/>
          </a:p>
          <a:p>
            <a:r>
              <a:rPr lang="ja-JP" altLang="en-US" b="1" smtClean="0"/>
              <a:t>演題１：</a:t>
            </a:r>
            <a:r>
              <a:rPr lang="ja-JP" altLang="en-US" b="1" smtClean="0">
                <a:solidFill>
                  <a:srgbClr val="000000"/>
                </a:solidFill>
                <a:latin typeface="Century" pitchFamily="18" charset="0"/>
              </a:rPr>
              <a:t>儲かりまっか、産学連携</a:t>
            </a:r>
            <a:endParaRPr lang="en-US" altLang="ja-JP" b="1" smtClean="0">
              <a:solidFill>
                <a:srgbClr val="000000"/>
              </a:solidFill>
              <a:latin typeface="Century" pitchFamily="18" charset="0"/>
            </a:endParaRPr>
          </a:p>
          <a:p>
            <a:r>
              <a:rPr lang="ja-JP" altLang="en-US" b="1" smtClean="0"/>
              <a:t>講演内容：</a:t>
            </a:r>
            <a:endParaRPr lang="en-US" altLang="ja-JP" b="1" smtClean="0"/>
          </a:p>
          <a:p>
            <a:pPr lvl="1"/>
            <a:r>
              <a:rPr lang="ja-JP" altLang="en-US" smtClean="0"/>
              <a:t>技術移転の世界に飛び込んだきっかけ、</a:t>
            </a:r>
            <a:endParaRPr lang="en-US" altLang="ja-JP" smtClean="0"/>
          </a:p>
          <a:p>
            <a:pPr lvl="1"/>
            <a:r>
              <a:rPr lang="ja-JP" altLang="en-US" smtClean="0"/>
              <a:t>仕事の話、先生との付き合いかた</a:t>
            </a:r>
          </a:p>
          <a:p>
            <a:pPr>
              <a:buFont typeface="Wingdings" pitchFamily="2" charset="2"/>
              <a:buNone/>
            </a:pPr>
            <a:endParaRPr lang="ja-JP" altLang="en-US" smtClean="0"/>
          </a:p>
          <a:p>
            <a:r>
              <a:rPr lang="ja-JP" altLang="en-US" b="1" smtClean="0"/>
              <a:t>講師：加藤　浩介　氏</a:t>
            </a:r>
          </a:p>
          <a:p>
            <a:pPr>
              <a:buFont typeface="Wingdings" pitchFamily="2" charset="2"/>
              <a:buNone/>
            </a:pPr>
            <a:r>
              <a:rPr lang="ja-JP" altLang="en-US" smtClean="0"/>
              <a:t>　　　　　　</a:t>
            </a:r>
            <a:r>
              <a:rPr lang="zh-CN" altLang="en-US" smtClean="0"/>
              <a:t>大阪大学 産学連携本部 総合企画推進部</a:t>
            </a:r>
            <a:endParaRPr lang="en-US" altLang="zh-TW" smtClean="0"/>
          </a:p>
          <a:p>
            <a:r>
              <a:rPr lang="ja-JP" altLang="en-US" b="1" smtClean="0"/>
              <a:t>演題１：</a:t>
            </a:r>
            <a:r>
              <a:rPr lang="ja-JP" altLang="en-US" b="1" smtClean="0">
                <a:solidFill>
                  <a:srgbClr val="000000"/>
                </a:solidFill>
                <a:latin typeface="Century" pitchFamily="18" charset="0"/>
              </a:rPr>
              <a:t>産学連携大学発技術の実用化・産学連携・技術移転を担う</a:t>
            </a:r>
            <a:endParaRPr lang="en-US" altLang="ja-JP" b="1" smtClean="0">
              <a:solidFill>
                <a:srgbClr val="000000"/>
              </a:solidFill>
              <a:latin typeface="Century" pitchFamily="18" charset="0"/>
            </a:endParaRPr>
          </a:p>
          <a:p>
            <a:pPr>
              <a:buFont typeface="Wingdings" pitchFamily="2" charset="2"/>
              <a:buNone/>
            </a:pPr>
            <a:r>
              <a:rPr lang="ja-JP" altLang="en-US" b="1" smtClean="0">
                <a:solidFill>
                  <a:srgbClr val="000000"/>
                </a:solidFill>
                <a:latin typeface="Century" pitchFamily="18" charset="0"/>
              </a:rPr>
              <a:t>　　　　　　　国際人材の育成</a:t>
            </a:r>
          </a:p>
          <a:p>
            <a:pPr lvl="1">
              <a:buFont typeface="Wingdings" pitchFamily="2" charset="2"/>
              <a:buNone/>
            </a:pPr>
            <a:r>
              <a:rPr lang="ja-JP" altLang="en-US" b="1" smtClean="0">
                <a:solidFill>
                  <a:srgbClr val="000000"/>
                </a:solidFill>
                <a:latin typeface="Century" pitchFamily="18" charset="0"/>
              </a:rPr>
              <a:t>　　　　～ボストン大学の技術移転フェローとして実務・研究に従事する機会を得て～</a:t>
            </a:r>
            <a:endParaRPr lang="ja-JP" altLang="en-US" smtClean="0"/>
          </a:p>
          <a:p>
            <a:r>
              <a:rPr lang="ja-JP" altLang="en-US" b="1" smtClean="0"/>
              <a:t>講演内容：</a:t>
            </a:r>
          </a:p>
          <a:p>
            <a:pPr>
              <a:buFont typeface="Wingdings" pitchFamily="2" charset="2"/>
              <a:buNone/>
            </a:pPr>
            <a:r>
              <a:rPr lang="en-US" altLang="ja-JP" smtClean="0"/>
              <a:t>		</a:t>
            </a:r>
            <a:r>
              <a:rPr lang="ja-JP" altLang="en-US" sz="1600" smtClean="0"/>
              <a:t>ボストン大学の</a:t>
            </a:r>
            <a:r>
              <a:rPr lang="en-US" altLang="ja-JP" sz="1600" smtClean="0"/>
              <a:t>Ashley Stevens</a:t>
            </a:r>
            <a:r>
              <a:rPr lang="ja-JP" altLang="en-US" sz="1600" smtClean="0"/>
              <a:t>との交流と研究内容</a:t>
            </a:r>
            <a:endParaRPr lang="en-US" altLang="ja-JP" sz="1600" smtClean="0"/>
          </a:p>
          <a:p>
            <a:pPr>
              <a:buFont typeface="Wingdings" pitchFamily="2" charset="2"/>
              <a:buNone/>
            </a:pPr>
            <a:r>
              <a:rPr lang="en-US" altLang="ja-JP" sz="1600" smtClean="0"/>
              <a:t>		</a:t>
            </a:r>
          </a:p>
        </p:txBody>
      </p:sp>
      <p:sp>
        <p:nvSpPr>
          <p:cNvPr id="15363" name="テキスト ボックス 1"/>
          <p:cNvSpPr txBox="1">
            <a:spLocks noChangeArrowheads="1"/>
          </p:cNvSpPr>
          <p:nvPr/>
        </p:nvSpPr>
        <p:spPr bwMode="auto">
          <a:xfrm>
            <a:off x="5724525" y="2565400"/>
            <a:ext cx="26876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000" b="1">
                <a:solidFill>
                  <a:srgbClr val="3333CC"/>
                </a:solidFill>
                <a:latin typeface="ＭＳ Ｐゴシック" pitchFamily="50" charset="-128"/>
                <a:ea typeface="ＭＳ Ｐゴシック" pitchFamily="50" charset="-128"/>
              </a:defRPr>
            </a:lvl1pPr>
            <a:lvl2pPr marL="742950" indent="-285750">
              <a:defRPr kumimoji="1" sz="2000" b="1">
                <a:solidFill>
                  <a:srgbClr val="3333CC"/>
                </a:solidFill>
                <a:latin typeface="ＭＳ Ｐゴシック" pitchFamily="50" charset="-128"/>
                <a:ea typeface="ＭＳ Ｐゴシック" pitchFamily="50" charset="-128"/>
              </a:defRPr>
            </a:lvl2pPr>
            <a:lvl3pPr marL="1143000" indent="-228600">
              <a:defRPr kumimoji="1" sz="2000" b="1">
                <a:solidFill>
                  <a:srgbClr val="3333CC"/>
                </a:solidFill>
                <a:latin typeface="ＭＳ Ｐゴシック" pitchFamily="50" charset="-128"/>
                <a:ea typeface="ＭＳ Ｐゴシック" pitchFamily="50" charset="-128"/>
              </a:defRPr>
            </a:lvl3pPr>
            <a:lvl4pPr marL="1600200" indent="-228600">
              <a:defRPr kumimoji="1" sz="2000" b="1">
                <a:solidFill>
                  <a:srgbClr val="3333CC"/>
                </a:solidFill>
                <a:latin typeface="ＭＳ Ｐゴシック" pitchFamily="50" charset="-128"/>
                <a:ea typeface="ＭＳ Ｐゴシック" pitchFamily="50" charset="-128"/>
              </a:defRPr>
            </a:lvl4pPr>
            <a:lvl5pPr marL="2057400" indent="-228600">
              <a:defRPr kumimoji="1" sz="2000" b="1">
                <a:solidFill>
                  <a:srgbClr val="3333CC"/>
                </a:solidFill>
                <a:latin typeface="ＭＳ Ｐゴシック" pitchFamily="50" charset="-128"/>
                <a:ea typeface="ＭＳ Ｐゴシック" pitchFamily="50" charset="-128"/>
              </a:defRPr>
            </a:lvl5pPr>
            <a:lvl6pPr marL="2514600" indent="-228600" fontAlgn="base">
              <a:spcBef>
                <a:spcPct val="0"/>
              </a:spcBef>
              <a:spcAft>
                <a:spcPct val="0"/>
              </a:spcAft>
              <a:defRPr kumimoji="1" sz="2000" b="1">
                <a:solidFill>
                  <a:srgbClr val="3333CC"/>
                </a:solidFill>
                <a:latin typeface="ＭＳ Ｐゴシック" pitchFamily="50" charset="-128"/>
                <a:ea typeface="ＭＳ Ｐゴシック" pitchFamily="50" charset="-128"/>
              </a:defRPr>
            </a:lvl6pPr>
            <a:lvl7pPr marL="2971800" indent="-228600" fontAlgn="base">
              <a:spcBef>
                <a:spcPct val="0"/>
              </a:spcBef>
              <a:spcAft>
                <a:spcPct val="0"/>
              </a:spcAft>
              <a:defRPr kumimoji="1" sz="2000" b="1">
                <a:solidFill>
                  <a:srgbClr val="3333CC"/>
                </a:solidFill>
                <a:latin typeface="ＭＳ Ｐゴシック" pitchFamily="50" charset="-128"/>
                <a:ea typeface="ＭＳ Ｐゴシック" pitchFamily="50" charset="-128"/>
              </a:defRPr>
            </a:lvl7pPr>
            <a:lvl8pPr marL="3429000" indent="-228600" fontAlgn="base">
              <a:spcBef>
                <a:spcPct val="0"/>
              </a:spcBef>
              <a:spcAft>
                <a:spcPct val="0"/>
              </a:spcAft>
              <a:defRPr kumimoji="1" sz="2000" b="1">
                <a:solidFill>
                  <a:srgbClr val="3333CC"/>
                </a:solidFill>
                <a:latin typeface="ＭＳ Ｐゴシック" pitchFamily="50" charset="-128"/>
                <a:ea typeface="ＭＳ Ｐゴシック" pitchFamily="50" charset="-128"/>
              </a:defRPr>
            </a:lvl8pPr>
            <a:lvl9pPr marL="3886200" indent="-228600" fontAlgn="base">
              <a:spcBef>
                <a:spcPct val="0"/>
              </a:spcBef>
              <a:spcAft>
                <a:spcPct val="0"/>
              </a:spcAft>
              <a:defRPr kumimoji="1" sz="2000" b="1">
                <a:solidFill>
                  <a:srgbClr val="3333CC"/>
                </a:solidFill>
                <a:latin typeface="ＭＳ Ｐゴシック" pitchFamily="50" charset="-128"/>
                <a:ea typeface="ＭＳ Ｐゴシック" pitchFamily="50" charset="-128"/>
              </a:defRPr>
            </a:lvl9pPr>
          </a:lstStyle>
          <a:p>
            <a:r>
              <a:rPr lang="en-US" altLang="ja-JP"/>
              <a:t>Youtbe, U-steam </a:t>
            </a:r>
            <a:r>
              <a:rPr lang="ja-JP" altLang="en-US"/>
              <a:t>使用</a:t>
            </a:r>
          </a:p>
        </p:txBody>
      </p:sp>
    </p:spTree>
    <p:extLst>
      <p:ext uri="{BB962C8B-B14F-4D97-AF65-F5344CB8AC3E}">
        <p14:creationId xmlns:p14="http://schemas.microsoft.com/office/powerpoint/2010/main" val="1148655004"/>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ja-JP" smtClean="0"/>
              <a:t>6</a:t>
            </a:r>
            <a:r>
              <a:rPr lang="ja-JP" altLang="en-US" smtClean="0"/>
              <a:t>月</a:t>
            </a:r>
          </a:p>
        </p:txBody>
      </p:sp>
      <p:sp>
        <p:nvSpPr>
          <p:cNvPr id="9219" name="Rectangle 3"/>
          <p:cNvSpPr>
            <a:spLocks noGrp="1" noChangeArrowheads="1"/>
          </p:cNvSpPr>
          <p:nvPr>
            <p:ph type="body" idx="1"/>
          </p:nvPr>
        </p:nvSpPr>
        <p:spPr>
          <a:xfrm>
            <a:off x="457200" y="836613"/>
            <a:ext cx="7786688" cy="5294312"/>
          </a:xfrm>
        </p:spPr>
        <p:txBody>
          <a:bodyPr/>
          <a:lstStyle/>
          <a:p>
            <a:r>
              <a:rPr lang="ja-JP" altLang="en-US" b="1" smtClean="0"/>
              <a:t>講師：櫻井 満也　氏</a:t>
            </a:r>
          </a:p>
          <a:p>
            <a:pPr>
              <a:buFont typeface="Wingdings" pitchFamily="2" charset="2"/>
              <a:buNone/>
            </a:pPr>
            <a:r>
              <a:rPr lang="ja-JP" altLang="en-US" smtClean="0"/>
              <a:t>　　　　　　日系製薬企業</a:t>
            </a:r>
            <a:endParaRPr lang="en-US" altLang="zh-TW" smtClean="0"/>
          </a:p>
          <a:p>
            <a:pPr>
              <a:buFont typeface="Wingdings" pitchFamily="2" charset="2"/>
              <a:buNone/>
            </a:pPr>
            <a:endParaRPr lang="ja-JP" altLang="en-US" smtClean="0"/>
          </a:p>
          <a:p>
            <a:r>
              <a:rPr lang="ja-JP" altLang="en-US" b="1" smtClean="0"/>
              <a:t>演題：</a:t>
            </a:r>
            <a:r>
              <a:rPr lang="ja-JP" altLang="en-US" b="1" smtClean="0">
                <a:solidFill>
                  <a:srgbClr val="000000"/>
                </a:solidFill>
                <a:latin typeface="Century" pitchFamily="18" charset="0"/>
              </a:rPr>
              <a:t>医薬品産業から見た日本の行方</a:t>
            </a:r>
            <a:endParaRPr lang="ja-JP" altLang="en-US" smtClean="0"/>
          </a:p>
          <a:p>
            <a:pPr>
              <a:buFont typeface="Wingdings" pitchFamily="2" charset="2"/>
              <a:buNone/>
            </a:pPr>
            <a:endParaRPr lang="ja-JP" altLang="en-US" smtClean="0"/>
          </a:p>
          <a:p>
            <a:r>
              <a:rPr lang="ja-JP" altLang="en-US" b="1" smtClean="0"/>
              <a:t>講演内容：</a:t>
            </a:r>
          </a:p>
          <a:p>
            <a:pPr>
              <a:buFont typeface="Wingdings" pitchFamily="2" charset="2"/>
              <a:buNone/>
            </a:pPr>
            <a:r>
              <a:rPr lang="ja-JP" altLang="en-US" sz="1800" smtClean="0"/>
              <a:t>１．医薬品開発のプロセス・・医薬品開発になじみがない方への簡単な説明</a:t>
            </a:r>
          </a:p>
          <a:p>
            <a:pPr>
              <a:buFont typeface="Wingdings" pitchFamily="2" charset="2"/>
              <a:buNone/>
            </a:pPr>
            <a:r>
              <a:rPr lang="ja-JP" altLang="en-US" sz="1800" smtClean="0"/>
              <a:t>２． 製薬企業を取り巻く環境・・ヘルスケアビジネスに関わる方との認識にすり合わせ</a:t>
            </a:r>
          </a:p>
          <a:p>
            <a:pPr>
              <a:buFont typeface="Wingdings" pitchFamily="2" charset="2"/>
              <a:buNone/>
            </a:pPr>
            <a:r>
              <a:rPr lang="ja-JP" altLang="en-US" sz="1800" smtClean="0"/>
              <a:t>３． </a:t>
            </a:r>
            <a:r>
              <a:rPr lang="en-US" altLang="ja-JP" sz="1800" smtClean="0"/>
              <a:t>『</a:t>
            </a:r>
            <a:r>
              <a:rPr lang="ja-JP" altLang="en-US" sz="1800" smtClean="0"/>
              <a:t>創薬系バイオベンチャー経営の要点</a:t>
            </a:r>
            <a:r>
              <a:rPr lang="en-US" altLang="ja-JP" sz="1800" smtClean="0"/>
              <a:t>』(2011</a:t>
            </a:r>
            <a:r>
              <a:rPr lang="ja-JP" altLang="en-US" sz="1800" smtClean="0"/>
              <a:t>年</a:t>
            </a:r>
            <a:r>
              <a:rPr lang="en-US" altLang="ja-JP" sz="1800" smtClean="0"/>
              <a:t>3</a:t>
            </a:r>
            <a:r>
              <a:rPr lang="ja-JP" altLang="en-US" sz="1800" smtClean="0"/>
              <a:t>月経産省</a:t>
            </a:r>
            <a:r>
              <a:rPr lang="en-US" altLang="ja-JP" sz="1800" smtClean="0"/>
              <a:t>)</a:t>
            </a:r>
            <a:r>
              <a:rPr lang="ja-JP" altLang="en-US" sz="1800" smtClean="0"/>
              <a:t>・・創薬系バイオベンチャー・ライフサイエンス系産学連携に携わっている方に対する製薬企業側の見方の紹介</a:t>
            </a:r>
          </a:p>
          <a:p>
            <a:pPr>
              <a:buFont typeface="Wingdings" pitchFamily="2" charset="2"/>
              <a:buNone/>
            </a:pPr>
            <a:r>
              <a:rPr lang="ja-JP" altLang="en-US" sz="1800" smtClean="0"/>
              <a:t>４． 具体的な製薬企業の戦略・・創薬系バイオベンチャー・ライフサイエンス関係産学連携に携わっている方への参考情報</a:t>
            </a:r>
          </a:p>
          <a:p>
            <a:pPr>
              <a:buFont typeface="Wingdings" pitchFamily="2" charset="2"/>
              <a:buNone/>
            </a:pPr>
            <a:r>
              <a:rPr lang="ja-JP" altLang="en-US" sz="1800" smtClean="0"/>
              <a:t>５． 日本の行方（私見）・・</a:t>
            </a:r>
            <a:r>
              <a:rPr lang="en-US" altLang="ja-JP" sz="1800" smtClean="0"/>
              <a:t>2020</a:t>
            </a:r>
            <a:r>
              <a:rPr lang="ja-JP" altLang="en-US" sz="1800" smtClean="0"/>
              <a:t>年は難しいのですが、今後日本および日本の製薬産業がどのように進んでいくのかという私見</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ja-JP" smtClean="0"/>
              <a:t>7</a:t>
            </a:r>
            <a:r>
              <a:rPr lang="ja-JP" altLang="en-US" smtClean="0"/>
              <a:t>月</a:t>
            </a:r>
          </a:p>
        </p:txBody>
      </p:sp>
      <p:sp>
        <p:nvSpPr>
          <p:cNvPr id="7171" name="Rectangle 3"/>
          <p:cNvSpPr>
            <a:spLocks noGrp="1" noChangeArrowheads="1"/>
          </p:cNvSpPr>
          <p:nvPr>
            <p:ph type="body" idx="1"/>
          </p:nvPr>
        </p:nvSpPr>
        <p:spPr>
          <a:xfrm>
            <a:off x="457200" y="836613"/>
            <a:ext cx="8435975" cy="5294312"/>
          </a:xfrm>
        </p:spPr>
        <p:txBody>
          <a:bodyPr/>
          <a:lstStyle/>
          <a:p>
            <a:pPr>
              <a:lnSpc>
                <a:spcPct val="90000"/>
              </a:lnSpc>
            </a:pPr>
            <a:r>
              <a:rPr lang="ja-JP" altLang="en-US" sz="1800" b="1" smtClean="0"/>
              <a:t>講師：櫻井　亨　氏</a:t>
            </a:r>
          </a:p>
          <a:p>
            <a:pPr>
              <a:lnSpc>
                <a:spcPct val="90000"/>
              </a:lnSpc>
              <a:buFont typeface="Wingdings" pitchFamily="2" charset="2"/>
              <a:buNone/>
            </a:pPr>
            <a:r>
              <a:rPr lang="ja-JP" altLang="en-US" sz="1800" smtClean="0"/>
              <a:t>　　　　　　</a:t>
            </a:r>
            <a:r>
              <a:rPr lang="zh-TW" altLang="en-US" sz="1800" smtClean="0"/>
              <a:t>財団法人川崎市産業振興財団</a:t>
            </a:r>
            <a:r>
              <a:rPr lang="ja-JP" altLang="en-US" sz="1800" smtClean="0"/>
              <a:t>　</a:t>
            </a:r>
            <a:r>
              <a:rPr lang="zh-TW" altLang="en-US" sz="1800" smtClean="0"/>
              <a:t>産業支援部</a:t>
            </a:r>
            <a:endParaRPr lang="en-US" altLang="zh-TW" sz="1800" smtClean="0"/>
          </a:p>
          <a:p>
            <a:pPr>
              <a:lnSpc>
                <a:spcPct val="90000"/>
              </a:lnSpc>
              <a:buFont typeface="Wingdings" pitchFamily="2" charset="2"/>
              <a:buNone/>
            </a:pPr>
            <a:r>
              <a:rPr lang="ja-JP" altLang="en-US" sz="1800" smtClean="0"/>
              <a:t>　　　　　　　</a:t>
            </a:r>
            <a:r>
              <a:rPr lang="zh-TW" altLang="en-US" sz="1800" smtClean="0"/>
              <a:t>新産業振興課長　兼　経営支援課長</a:t>
            </a:r>
            <a:endParaRPr lang="ja-JP" altLang="en-US" sz="1800" smtClean="0"/>
          </a:p>
          <a:p>
            <a:pPr>
              <a:lnSpc>
                <a:spcPct val="90000"/>
              </a:lnSpc>
            </a:pPr>
            <a:r>
              <a:rPr lang="ja-JP" altLang="en-US" sz="1800" b="1" smtClean="0"/>
              <a:t>演題：</a:t>
            </a:r>
            <a:r>
              <a:rPr lang="ja-JP" altLang="en-US" sz="1800" b="1" smtClean="0">
                <a:solidFill>
                  <a:srgbClr val="000000"/>
                </a:solidFill>
                <a:latin typeface="Century" pitchFamily="18" charset="0"/>
              </a:rPr>
              <a:t>川崎における産学連携の取り組みと今後の展開</a:t>
            </a:r>
            <a:endParaRPr lang="ja-JP" altLang="en-US" sz="1800" smtClean="0"/>
          </a:p>
          <a:p>
            <a:pPr>
              <a:lnSpc>
                <a:spcPct val="90000"/>
              </a:lnSpc>
              <a:buFont typeface="Wingdings" pitchFamily="2" charset="2"/>
              <a:buNone/>
            </a:pPr>
            <a:endParaRPr lang="ja-JP" altLang="en-US" sz="1800" smtClean="0"/>
          </a:p>
          <a:p>
            <a:pPr>
              <a:lnSpc>
                <a:spcPct val="90000"/>
              </a:lnSpc>
            </a:pPr>
            <a:r>
              <a:rPr lang="ja-JP" altLang="en-US" sz="1800" b="1" smtClean="0"/>
              <a:t>講演内容：</a:t>
            </a:r>
          </a:p>
          <a:p>
            <a:pPr>
              <a:lnSpc>
                <a:spcPct val="90000"/>
              </a:lnSpc>
              <a:buFont typeface="Wingdings" pitchFamily="2" charset="2"/>
              <a:buNone/>
            </a:pPr>
            <a:r>
              <a:rPr lang="ja-JP" altLang="en-US" sz="1800" b="1" smtClean="0">
                <a:solidFill>
                  <a:srgbClr val="0033CC"/>
                </a:solidFill>
              </a:rPr>
              <a:t>１．川崎市産業振興財団及び自己紹介</a:t>
            </a:r>
          </a:p>
          <a:p>
            <a:pPr>
              <a:lnSpc>
                <a:spcPct val="90000"/>
              </a:lnSpc>
              <a:buFont typeface="Wingdings" pitchFamily="2" charset="2"/>
              <a:buNone/>
            </a:pPr>
            <a:r>
              <a:rPr lang="ja-JP" altLang="en-US" sz="1800" smtClean="0"/>
              <a:t>　・かわさき起業家オーディション</a:t>
            </a:r>
          </a:p>
          <a:p>
            <a:pPr>
              <a:lnSpc>
                <a:spcPct val="90000"/>
              </a:lnSpc>
              <a:buFont typeface="Wingdings" pitchFamily="2" charset="2"/>
              <a:buNone/>
            </a:pPr>
            <a:r>
              <a:rPr lang="ja-JP" altLang="en-US" sz="1800" smtClean="0"/>
              <a:t>　・産学連携・試作開発促進プロジェクト（大学のニーズを試作）</a:t>
            </a:r>
          </a:p>
          <a:p>
            <a:pPr>
              <a:lnSpc>
                <a:spcPct val="90000"/>
              </a:lnSpc>
              <a:buFont typeface="Wingdings" pitchFamily="2" charset="2"/>
              <a:buNone/>
            </a:pPr>
            <a:r>
              <a:rPr lang="ja-JP" altLang="en-US" sz="1800" smtClean="0"/>
              <a:t>　・コーディネート支援・出張キャラバン隊</a:t>
            </a:r>
          </a:p>
          <a:p>
            <a:pPr>
              <a:lnSpc>
                <a:spcPct val="90000"/>
              </a:lnSpc>
              <a:buFont typeface="Wingdings" pitchFamily="2" charset="2"/>
              <a:buNone/>
            </a:pPr>
            <a:r>
              <a:rPr lang="ja-JP" altLang="en-US" sz="1800" smtClean="0"/>
              <a:t>　・かわさき新産業想像センター</a:t>
            </a:r>
          </a:p>
          <a:p>
            <a:pPr>
              <a:lnSpc>
                <a:spcPct val="90000"/>
              </a:lnSpc>
              <a:buFont typeface="Wingdings" pitchFamily="2" charset="2"/>
              <a:buNone/>
            </a:pPr>
            <a:r>
              <a:rPr lang="ja-JP" altLang="en-US" sz="1800" smtClean="0"/>
              <a:t>　・かわさきロボット競技大会</a:t>
            </a:r>
            <a:endParaRPr lang="en-US" altLang="ja-JP" sz="1800" smtClean="0"/>
          </a:p>
          <a:p>
            <a:pPr>
              <a:lnSpc>
                <a:spcPct val="90000"/>
              </a:lnSpc>
              <a:buFont typeface="Wingdings" pitchFamily="2" charset="2"/>
              <a:buNone/>
            </a:pPr>
            <a:r>
              <a:rPr lang="ja-JP" altLang="en-US" sz="1800" b="1" smtClean="0">
                <a:solidFill>
                  <a:srgbClr val="0033CC"/>
                </a:solidFill>
              </a:rPr>
              <a:t>２．川崎市の産業</a:t>
            </a:r>
            <a:endParaRPr lang="en-US" altLang="ja-JP" sz="1800" b="1" smtClean="0">
              <a:solidFill>
                <a:srgbClr val="0033CC"/>
              </a:solidFill>
            </a:endParaRPr>
          </a:p>
          <a:p>
            <a:pPr>
              <a:lnSpc>
                <a:spcPct val="90000"/>
              </a:lnSpc>
              <a:buFont typeface="Wingdings" pitchFamily="2" charset="2"/>
              <a:buNone/>
            </a:pPr>
            <a:r>
              <a:rPr lang="ja-JP" altLang="en-US" sz="1800" b="1" smtClean="0">
                <a:solidFill>
                  <a:srgbClr val="0033CC"/>
                </a:solidFill>
              </a:rPr>
              <a:t>３．産学連携の取り組み</a:t>
            </a:r>
          </a:p>
          <a:p>
            <a:pPr>
              <a:lnSpc>
                <a:spcPct val="90000"/>
              </a:lnSpc>
              <a:buFont typeface="Wingdings" pitchFamily="2" charset="2"/>
              <a:buNone/>
            </a:pPr>
            <a:r>
              <a:rPr lang="ja-JP" altLang="en-US" sz="1800" smtClean="0"/>
              <a:t>　産学連携・試作開発促進プロジェクト（大学のニーズを試作）→コア企業、連携大学</a:t>
            </a:r>
          </a:p>
          <a:p>
            <a:pPr>
              <a:lnSpc>
                <a:spcPct val="90000"/>
              </a:lnSpc>
              <a:buFont typeface="Wingdings" pitchFamily="2" charset="2"/>
              <a:buNone/>
            </a:pPr>
            <a:r>
              <a:rPr lang="ja-JP" altLang="en-US" sz="1800" smtClean="0"/>
              <a:t>　大手企業の知財活用</a:t>
            </a:r>
            <a:endParaRPr lang="en-US" altLang="ja-JP" sz="1800" smtClean="0"/>
          </a:p>
          <a:p>
            <a:pPr>
              <a:lnSpc>
                <a:spcPct val="90000"/>
              </a:lnSpc>
              <a:buFont typeface="Wingdings" pitchFamily="2" charset="2"/>
              <a:buNone/>
            </a:pPr>
            <a:r>
              <a:rPr lang="ja-JP" altLang="en-US" sz="1800" b="1" smtClean="0">
                <a:solidFill>
                  <a:srgbClr val="0033CC"/>
                </a:solidFill>
              </a:rPr>
              <a:t>４．今後の展開</a:t>
            </a:r>
          </a:p>
        </p:txBody>
      </p:sp>
    </p:spTree>
    <p:extLst>
      <p:ext uri="{BB962C8B-B14F-4D97-AF65-F5344CB8AC3E}">
        <p14:creationId xmlns:p14="http://schemas.microsoft.com/office/powerpoint/2010/main" val="4123207268"/>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95288" y="188913"/>
            <a:ext cx="7543800" cy="569912"/>
          </a:xfrm>
        </p:spPr>
        <p:txBody>
          <a:bodyPr/>
          <a:lstStyle/>
          <a:p>
            <a:r>
              <a:rPr lang="ja-JP" altLang="en-US" smtClean="0"/>
              <a:t>～</a:t>
            </a:r>
            <a:r>
              <a:rPr lang="en-US" altLang="ja-JP" smtClean="0"/>
              <a:t>9</a:t>
            </a:r>
            <a:r>
              <a:rPr lang="ja-JP" altLang="en-US" smtClean="0"/>
              <a:t>月～</a:t>
            </a:r>
          </a:p>
        </p:txBody>
      </p:sp>
      <p:sp>
        <p:nvSpPr>
          <p:cNvPr id="11267" name="Rectangle 3"/>
          <p:cNvSpPr>
            <a:spLocks noGrp="1" noChangeArrowheads="1"/>
          </p:cNvSpPr>
          <p:nvPr>
            <p:ph type="body" idx="1"/>
          </p:nvPr>
        </p:nvSpPr>
        <p:spPr>
          <a:xfrm>
            <a:off x="323850" y="1773238"/>
            <a:ext cx="8569325" cy="3384550"/>
          </a:xfrm>
        </p:spPr>
        <p:txBody>
          <a:bodyPr/>
          <a:lstStyle/>
          <a:p>
            <a:pPr marL="381000" indent="-198438"/>
            <a:r>
              <a:rPr lang="ja-JP" altLang="en-US" sz="1800" b="1" smtClean="0"/>
              <a:t>問題提起：</a:t>
            </a:r>
            <a:endParaRPr lang="en-US" altLang="ja-JP" sz="1800" b="1" smtClean="0"/>
          </a:p>
          <a:p>
            <a:pPr marL="381000" indent="-198438">
              <a:lnSpc>
                <a:spcPct val="90000"/>
              </a:lnSpc>
              <a:buFont typeface="Wingdings" pitchFamily="2" charset="2"/>
              <a:buNone/>
            </a:pPr>
            <a:r>
              <a:rPr lang="en-US" altLang="ja-JP" sz="1800" b="1" smtClean="0"/>
              <a:t>    </a:t>
            </a:r>
            <a:r>
              <a:rPr lang="ja-JP" altLang="en-US" sz="1800" smtClean="0"/>
              <a:t>　　テーマ：「産学連携の現在と将来  」</a:t>
            </a:r>
          </a:p>
          <a:p>
            <a:pPr marL="381000" indent="-198438">
              <a:lnSpc>
                <a:spcPct val="90000"/>
              </a:lnSpc>
              <a:spcBef>
                <a:spcPct val="25000"/>
              </a:spcBef>
              <a:buFont typeface="Wingdings" pitchFamily="2" charset="2"/>
              <a:buNone/>
            </a:pPr>
            <a:r>
              <a:rPr lang="ja-JP" altLang="en-US" sz="1800" smtClean="0"/>
              <a:t>　　　　モデレーター：上條由紀子氏　金沢工業大学 </a:t>
            </a:r>
          </a:p>
          <a:p>
            <a:pPr marL="381000" indent="-198438">
              <a:lnSpc>
                <a:spcPct val="90000"/>
              </a:lnSpc>
              <a:spcBef>
                <a:spcPct val="25000"/>
              </a:spcBef>
              <a:buFont typeface="Wingdings" pitchFamily="2" charset="2"/>
              <a:buNone/>
            </a:pPr>
            <a:r>
              <a:rPr lang="ja-JP" altLang="en-US" sz="1800" smtClean="0"/>
              <a:t>　　　　話題提供者：  藤原善丞氏（ＭＴＣ研究所代表、早稲田大・香川大非常勤講師） </a:t>
            </a:r>
          </a:p>
          <a:p>
            <a:pPr marL="381000" indent="-198438">
              <a:lnSpc>
                <a:spcPct val="90000"/>
              </a:lnSpc>
              <a:spcBef>
                <a:spcPct val="25000"/>
              </a:spcBef>
              <a:buFont typeface="Wingdings" pitchFamily="2" charset="2"/>
              <a:buNone/>
            </a:pPr>
            <a:r>
              <a:rPr lang="ja-JP" altLang="en-US" sz="1800" smtClean="0"/>
              <a:t>　　　　　　　　　　　　  松田一敬氏（合同会社ＳＡＲＲ代表、</a:t>
            </a:r>
            <a:r>
              <a:rPr lang="ja-JP" altLang="en-US" sz="1200" smtClean="0"/>
              <a:t>北海道ﾍﾞﾝﾁｬｰｷｬﾋﾟﾀﾙ㈱前代表取締役</a:t>
            </a:r>
            <a:r>
              <a:rPr lang="ja-JP" altLang="en-US" sz="1800" smtClean="0"/>
              <a:t>） </a:t>
            </a:r>
          </a:p>
          <a:p>
            <a:pPr marL="381000" indent="-198438">
              <a:lnSpc>
                <a:spcPct val="90000"/>
              </a:lnSpc>
              <a:spcBef>
                <a:spcPct val="0"/>
              </a:spcBef>
              <a:buFont typeface="Wingdings" pitchFamily="2" charset="2"/>
              <a:buNone/>
            </a:pPr>
            <a:endParaRPr lang="ja-JP" altLang="en-US" sz="900" smtClean="0"/>
          </a:p>
          <a:p>
            <a:pPr marL="381000" indent="-198438">
              <a:spcBef>
                <a:spcPct val="0"/>
              </a:spcBef>
            </a:pPr>
            <a:r>
              <a:rPr lang="ja-JP" altLang="en-US" sz="1800" b="1" smtClean="0"/>
              <a:t>フリーディスカッション</a:t>
            </a:r>
            <a:endParaRPr lang="en-US" altLang="ja-JP" sz="1800" b="1" smtClean="0"/>
          </a:p>
          <a:p>
            <a:pPr marL="381000" indent="-198438">
              <a:spcBef>
                <a:spcPct val="50000"/>
              </a:spcBef>
            </a:pPr>
            <a:r>
              <a:rPr lang="ja-JP" altLang="en-US" sz="1800" b="1" smtClean="0"/>
              <a:t>交流会</a:t>
            </a:r>
          </a:p>
        </p:txBody>
      </p:sp>
      <p:sp>
        <p:nvSpPr>
          <p:cNvPr id="11268" name="Rectangle 4"/>
          <p:cNvSpPr>
            <a:spLocks noChangeArrowheads="1"/>
          </p:cNvSpPr>
          <p:nvPr/>
        </p:nvSpPr>
        <p:spPr bwMode="auto">
          <a:xfrm>
            <a:off x="539750" y="765175"/>
            <a:ext cx="648017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ja-JP" altLang="en-US">
                <a:solidFill>
                  <a:schemeClr val="tx2"/>
                </a:solidFill>
              </a:rPr>
              <a:t>産学連携関係者による </a:t>
            </a:r>
            <a:r>
              <a:rPr lang="ja-JP" altLang="en-US">
                <a:solidFill>
                  <a:srgbClr val="FF0066"/>
                </a:solidFill>
              </a:rPr>
              <a:t>“重役会議”</a:t>
            </a:r>
            <a:r>
              <a:rPr lang="ja-JP" altLang="en-US" sz="1800">
                <a:solidFill>
                  <a:srgbClr val="FF0066"/>
                </a:solidFill>
              </a:rPr>
              <a:t/>
            </a:r>
            <a:br>
              <a:rPr lang="ja-JP" altLang="en-US" sz="1800">
                <a:solidFill>
                  <a:srgbClr val="FF0066"/>
                </a:solidFill>
              </a:rPr>
            </a:br>
            <a:r>
              <a:rPr lang="ja-JP" altLang="en-US" sz="1800"/>
              <a:t>ＵＮＩＴＴ（産学連携実務者ネットワーキング）の前夜祭を兼ねて、</a:t>
            </a:r>
            <a:r>
              <a:rPr lang="en-US" altLang="ja-JP" sz="1800"/>
              <a:t>KNS</a:t>
            </a:r>
            <a:r>
              <a:rPr lang="ja-JP" altLang="en-US" sz="1800"/>
              <a:t>産業クラスター研究会と協働で京都にて開催</a:t>
            </a:r>
            <a:r>
              <a:rPr lang="ja-JP" altLang="en-US"/>
              <a:t/>
            </a:r>
            <a:br>
              <a:rPr lang="ja-JP" altLang="en-US"/>
            </a:br>
            <a:endParaRPr lang="ja-JP" altLang="en-US"/>
          </a:p>
        </p:txBody>
      </p:sp>
      <p:pic>
        <p:nvPicPr>
          <p:cNvPr id="11269" name="Picture 9" descr="会場風景"/>
          <p:cNvPicPr>
            <a:picLocks noChangeAspect="1" noChangeArrowheads="1"/>
          </p:cNvPicPr>
          <p:nvPr/>
        </p:nvPicPr>
        <p:blipFill>
          <a:blip r:embed="rId2">
            <a:extLst>
              <a:ext uri="{28A0092B-C50C-407E-A947-70E740481C1C}">
                <a14:useLocalDpi xmlns:a14="http://schemas.microsoft.com/office/drawing/2010/main" val="0"/>
              </a:ext>
            </a:extLst>
          </a:blip>
          <a:srcRect t="37796" r="4724"/>
          <a:stretch>
            <a:fillRect/>
          </a:stretch>
        </p:blipFill>
        <p:spPr bwMode="auto">
          <a:xfrm>
            <a:off x="5867400" y="3500438"/>
            <a:ext cx="3081338"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11" descr="スピーカーとコーディネータ"/>
          <p:cNvPicPr>
            <a:picLocks noChangeAspect="1" noChangeArrowheads="1"/>
          </p:cNvPicPr>
          <p:nvPr/>
        </p:nvPicPr>
        <p:blipFill>
          <a:blip r:embed="rId3">
            <a:extLst>
              <a:ext uri="{28A0092B-C50C-407E-A947-70E740481C1C}">
                <a14:useLocalDpi xmlns:a14="http://schemas.microsoft.com/office/drawing/2010/main" val="0"/>
              </a:ext>
            </a:extLst>
          </a:blip>
          <a:srcRect t="18898" r="11339" b="18898"/>
          <a:stretch>
            <a:fillRect/>
          </a:stretch>
        </p:blipFill>
        <p:spPr bwMode="auto">
          <a:xfrm>
            <a:off x="2916238" y="3500438"/>
            <a:ext cx="2867025" cy="150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1" name="Rectangle 4"/>
          <p:cNvSpPr>
            <a:spLocks noChangeArrowheads="1"/>
          </p:cNvSpPr>
          <p:nvPr/>
        </p:nvSpPr>
        <p:spPr bwMode="auto">
          <a:xfrm>
            <a:off x="576263" y="5013325"/>
            <a:ext cx="8532812"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ja-JP" altLang="en-US" sz="1800"/>
              <a:t>モデレーターの秀逸な差配により、“重役会議”らしく、全国各地からお越しいただいた参加者</a:t>
            </a:r>
            <a:r>
              <a:rPr lang="en-US" altLang="ja-JP" sz="1800"/>
              <a:t>27</a:t>
            </a:r>
            <a:r>
              <a:rPr lang="ja-JP" altLang="en-US" sz="1800"/>
              <a:t>人全員にご発言いただくも、今年も時間が足らずに交流会へ。やや宿題を残した感がありましたが、交流会にもほとんどの方にご参加いただいて、深夜まで飲んで騒いで、議論を深め、最後は、来年も“重役会議”を開催するぞ、という決意表明で締めています。</a:t>
            </a:r>
            <a:endParaRPr lang="ja-JP" alt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ja-JP" smtClean="0"/>
              <a:t>11</a:t>
            </a:r>
            <a:r>
              <a:rPr lang="ja-JP" altLang="en-US" smtClean="0"/>
              <a:t>月（全体セッション：産学連携分科会が企画）</a:t>
            </a:r>
          </a:p>
        </p:txBody>
      </p:sp>
      <p:sp>
        <p:nvSpPr>
          <p:cNvPr id="7171" name="Rectangle 3"/>
          <p:cNvSpPr>
            <a:spLocks noGrp="1" noChangeArrowheads="1"/>
          </p:cNvSpPr>
          <p:nvPr>
            <p:ph type="body" idx="1"/>
          </p:nvPr>
        </p:nvSpPr>
        <p:spPr>
          <a:xfrm>
            <a:off x="88454" y="836613"/>
            <a:ext cx="8981950" cy="6021387"/>
          </a:xfrm>
        </p:spPr>
        <p:txBody>
          <a:bodyPr/>
          <a:lstStyle/>
          <a:p>
            <a:r>
              <a:rPr lang="ja-JP" altLang="en-US" sz="1800" b="1" dirty="0" smtClean="0"/>
              <a:t>講師：川崎　一正　氏</a:t>
            </a:r>
          </a:p>
          <a:p>
            <a:pPr>
              <a:buFont typeface="Wingdings" pitchFamily="2" charset="2"/>
              <a:buNone/>
            </a:pPr>
            <a:r>
              <a:rPr lang="ja-JP" altLang="en-US" sz="1800" dirty="0" smtClean="0"/>
              <a:t>　　　　　　</a:t>
            </a:r>
            <a:r>
              <a:rPr lang="zh-TW" altLang="en-US" sz="1800" dirty="0" smtClean="0"/>
              <a:t>新潟大学産学地域連携推進機構 准教授</a:t>
            </a:r>
            <a:endParaRPr lang="zh-TW" altLang="ja-JP" sz="1800" dirty="0" smtClean="0"/>
          </a:p>
          <a:p>
            <a:pPr>
              <a:buFont typeface="Wingdings" pitchFamily="2" charset="2"/>
              <a:buNone/>
            </a:pPr>
            <a:r>
              <a:rPr lang="ja-JP" altLang="en-US" sz="1800" dirty="0" smtClean="0"/>
              <a:t>　　　　　　産学連携学会理事・副会長</a:t>
            </a:r>
          </a:p>
          <a:p>
            <a:r>
              <a:rPr lang="ja-JP" altLang="en-US" sz="1800" b="1" dirty="0" smtClean="0"/>
              <a:t>演題：</a:t>
            </a:r>
            <a:r>
              <a:rPr lang="ja-JP" altLang="en-US" sz="1800" b="1" dirty="0" smtClean="0">
                <a:solidFill>
                  <a:srgbClr val="000000"/>
                </a:solidFill>
                <a:latin typeface="Century" pitchFamily="18" charset="0"/>
              </a:rPr>
              <a:t>産学連携による事業化事例とコーディネーターの果たす役割</a:t>
            </a:r>
            <a:endParaRPr lang="ja-JP" altLang="en-US" sz="1800" dirty="0" smtClean="0"/>
          </a:p>
          <a:p>
            <a:r>
              <a:rPr lang="ja-JP" altLang="en-US" sz="1800" b="1" dirty="0" smtClean="0"/>
              <a:t>講演内容：</a:t>
            </a:r>
          </a:p>
          <a:p>
            <a:pPr>
              <a:buFont typeface="Wingdings" pitchFamily="2" charset="2"/>
              <a:buNone/>
            </a:pPr>
            <a:r>
              <a:rPr lang="ja-JP" altLang="en-US" sz="1800" b="1" dirty="0" smtClean="0">
                <a:solidFill>
                  <a:srgbClr val="0033CC"/>
                </a:solidFill>
              </a:rPr>
              <a:t>１．産学連携の意義</a:t>
            </a:r>
            <a:endParaRPr lang="en-US" altLang="ja-JP" sz="1800" b="1" dirty="0" smtClean="0">
              <a:solidFill>
                <a:srgbClr val="0033CC"/>
              </a:solidFill>
            </a:endParaRPr>
          </a:p>
          <a:p>
            <a:pPr>
              <a:buFont typeface="Wingdings" pitchFamily="2" charset="2"/>
              <a:buNone/>
            </a:pPr>
            <a:r>
              <a:rPr lang="ja-JP" altLang="en-US" sz="1800" b="1" dirty="0" smtClean="0">
                <a:solidFill>
                  <a:srgbClr val="0033CC"/>
                </a:solidFill>
              </a:rPr>
              <a:t>２．産学共同研究</a:t>
            </a:r>
          </a:p>
          <a:p>
            <a:pPr>
              <a:buFont typeface="Wingdings" pitchFamily="2" charset="2"/>
              <a:buNone/>
            </a:pPr>
            <a:r>
              <a:rPr lang="ja-JP" altLang="en-US" sz="1800" dirty="0" smtClean="0"/>
              <a:t>　　新潟大学の産学共同研究相手先：中小</a:t>
            </a:r>
            <a:r>
              <a:rPr lang="ja-JP" altLang="en-US" sz="1800" dirty="0"/>
              <a:t>企業</a:t>
            </a:r>
            <a:r>
              <a:rPr lang="en-US" altLang="ja-JP" sz="1800" dirty="0" smtClean="0"/>
              <a:t>35%</a:t>
            </a:r>
          </a:p>
          <a:p>
            <a:pPr>
              <a:buFont typeface="Wingdings" pitchFamily="2" charset="2"/>
              <a:buNone/>
            </a:pPr>
            <a:r>
              <a:rPr lang="ja-JP" altLang="en-US" sz="1800" b="1" dirty="0" smtClean="0">
                <a:solidFill>
                  <a:srgbClr val="0033CC"/>
                </a:solidFill>
              </a:rPr>
              <a:t>３．産学連携による事業化事例</a:t>
            </a:r>
          </a:p>
          <a:p>
            <a:pPr>
              <a:buFont typeface="Wingdings" pitchFamily="2" charset="2"/>
              <a:buNone/>
            </a:pPr>
            <a:r>
              <a:rPr lang="ja-JP" altLang="en-US" sz="1800" dirty="0" smtClean="0"/>
              <a:t>　　灯油燃焼式の光合成促進機の開発、小麦アレルゲンフリーの米粉パンの開発、口腔ケア舌ブラシの開発、自動車バッテリーの測定装置の開発、クイック水素ガスセンターの開発</a:t>
            </a:r>
          </a:p>
          <a:p>
            <a:pPr>
              <a:buFont typeface="Wingdings" pitchFamily="2" charset="2"/>
              <a:buNone/>
            </a:pPr>
            <a:r>
              <a:rPr lang="ja-JP" altLang="en-US" sz="1800" dirty="0" smtClean="0"/>
              <a:t>　　事例の体系化：マーケットでの分類、技術での分類、両者の特徴他</a:t>
            </a:r>
          </a:p>
          <a:p>
            <a:pPr>
              <a:buFont typeface="Wingdings" pitchFamily="2" charset="2"/>
              <a:buNone/>
            </a:pPr>
            <a:r>
              <a:rPr lang="ja-JP" altLang="en-US" sz="1800" dirty="0" smtClean="0"/>
              <a:t>　　事例の特徴とコーディネーターの役割</a:t>
            </a:r>
            <a:endParaRPr lang="en-US" altLang="ja-JP" sz="1800" dirty="0" smtClean="0"/>
          </a:p>
          <a:p>
            <a:pPr>
              <a:buFont typeface="Wingdings" pitchFamily="2" charset="2"/>
              <a:buNone/>
            </a:pPr>
            <a:r>
              <a:rPr lang="ja-JP" altLang="en-US" sz="1800" b="1" dirty="0" smtClean="0">
                <a:solidFill>
                  <a:srgbClr val="0033CC"/>
                </a:solidFill>
              </a:rPr>
              <a:t>４．産学連携コーディネーターの役割</a:t>
            </a:r>
          </a:p>
          <a:p>
            <a:pPr>
              <a:buFont typeface="Wingdings" pitchFamily="2" charset="2"/>
              <a:buNone/>
            </a:pPr>
            <a:r>
              <a:rPr lang="ja-JP" altLang="en-US" sz="1800" b="1" dirty="0" smtClean="0">
                <a:solidFill>
                  <a:srgbClr val="0033CC"/>
                </a:solidFill>
              </a:rPr>
              <a:t>　　</a:t>
            </a:r>
            <a:r>
              <a:rPr lang="ja-JP" altLang="en-US" sz="1800" dirty="0" smtClean="0"/>
              <a:t>プロデューサー的役割・機能、コミュニケーション能力、フットワークの良さ、技術内容・・・</a:t>
            </a:r>
            <a:endParaRPr lang="en-US" altLang="ja-JP" sz="1800" dirty="0" smtClean="0"/>
          </a:p>
          <a:p>
            <a:pPr>
              <a:buFont typeface="Wingdings" pitchFamily="2" charset="2"/>
              <a:buNone/>
            </a:pPr>
            <a:r>
              <a:rPr lang="ja-JP" altLang="en-US" sz="1800" b="1" dirty="0" smtClean="0">
                <a:solidFill>
                  <a:srgbClr val="0033CC"/>
                </a:solidFill>
              </a:rPr>
              <a:t>５．産学連携プロジェクトの事例</a:t>
            </a:r>
          </a:p>
          <a:p>
            <a:pPr>
              <a:buFont typeface="Wingdings" pitchFamily="2" charset="2"/>
              <a:buNone/>
            </a:pPr>
            <a:r>
              <a:rPr lang="ja-JP" altLang="en-US" sz="1800" dirty="0" smtClean="0"/>
              <a:t>　　ナノ加工技術を応用した超高速クロック素子の開発</a:t>
            </a:r>
            <a:endParaRPr lang="en-US" altLang="ja-JP" sz="1800" dirty="0" smtClean="0"/>
          </a:p>
        </p:txBody>
      </p:sp>
    </p:spTree>
    <p:extLst>
      <p:ext uri="{BB962C8B-B14F-4D97-AF65-F5344CB8AC3E}">
        <p14:creationId xmlns:p14="http://schemas.microsoft.com/office/powerpoint/2010/main" val="3676955603"/>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SessionDoc_20040522_V0.2">
  <a:themeElements>
    <a:clrScheme name="SessionDoc_20040522_V0.2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SessionDoc_20040522_V0.2">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None/>
          <a:tabLst/>
          <a:defRPr kumimoji="1" lang="ja-JP" altLang="en-US" sz="2000" b="1" i="0" u="none" strike="noStrike" cap="none" normalizeH="0" baseline="0" smtClean="0">
            <a:ln>
              <a:noFill/>
            </a:ln>
            <a:solidFill>
              <a:srgbClr val="3333CC"/>
            </a:solidFill>
            <a:effectLst/>
            <a:latin typeface="ＭＳ Ｐゴシック" pitchFamily="50" charset="-128"/>
            <a:ea typeface="ＭＳ Ｐゴシック" pitchFamily="50"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None/>
          <a:tabLst/>
          <a:defRPr kumimoji="1" lang="ja-JP" altLang="en-US" sz="2000" b="1" i="0" u="none" strike="noStrike" cap="none" normalizeH="0" baseline="0" smtClean="0">
            <a:ln>
              <a:noFill/>
            </a:ln>
            <a:solidFill>
              <a:srgbClr val="3333CC"/>
            </a:solidFill>
            <a:effectLst/>
            <a:latin typeface="ＭＳ Ｐゴシック" pitchFamily="50" charset="-128"/>
            <a:ea typeface="ＭＳ Ｐゴシック" pitchFamily="50" charset="-128"/>
          </a:defRPr>
        </a:defPPr>
      </a:lstStyle>
    </a:lnDef>
  </a:objectDefaults>
  <a:extraClrSchemeLst>
    <a:extraClrScheme>
      <a:clrScheme name="SessionDoc_20040522_V0.2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SessionDoc_20040522_V0.2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SessionDoc_20040522_V0.2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SessionDoc_20040522_V0.2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SessionDoc_20040522_V0.2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SessionDoc_20040522_V0.2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SessionDoc_20040522_V0.2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SessionDoc_20040522_V0.2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SessionDoc_20040522_V0.2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SessionDoc_20040522_V0.2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SessionDoc_20040522_V0.2</Template>
  <TotalTime>3234</TotalTime>
  <Words>429</Words>
  <Application>Microsoft Office PowerPoint</Application>
  <PresentationFormat>画面に合わせる (4:3)</PresentationFormat>
  <Paragraphs>230</Paragraphs>
  <Slides>14</Slides>
  <Notes>2</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SessionDoc_20040522_V0.2</vt:lpstr>
      <vt:lpstr>Smips産学連携分科会 2011年度活動報告と2012年度活動計画</vt:lpstr>
      <vt:lpstr>2011年度のスケジュール案他</vt:lpstr>
      <vt:lpstr>2011年度の活動報告</vt:lpstr>
      <vt:lpstr>4月</vt:lpstr>
      <vt:lpstr>5月</vt:lpstr>
      <vt:lpstr>6月</vt:lpstr>
      <vt:lpstr>7月</vt:lpstr>
      <vt:lpstr>～9月～</vt:lpstr>
      <vt:lpstr>11月（全体セッション：産学連携分科会が企画）</vt:lpstr>
      <vt:lpstr>12月</vt:lpstr>
      <vt:lpstr>1月</vt:lpstr>
      <vt:lpstr>2月</vt:lpstr>
      <vt:lpstr>2012年度のスケジュール案他</vt:lpstr>
      <vt:lpstr>分科会HPについて</vt:lpstr>
    </vt:vector>
  </TitlesOfParts>
  <Company>IBM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smips産学連携分科会＜２００４年度第１回＞    本年度の進め方（案）検討および 次回分科会のディスカッションポイント検討</dc:title>
  <dc:creator>M. Suzuki</dc:creator>
  <cp:lastModifiedBy>osakabe-note</cp:lastModifiedBy>
  <cp:revision>323</cp:revision>
  <dcterms:created xsi:type="dcterms:W3CDTF">2004-05-22T06:26:57Z</dcterms:created>
  <dcterms:modified xsi:type="dcterms:W3CDTF">2012-03-10T09:40:45Z</dcterms:modified>
</cp:coreProperties>
</file>