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49" autoAdjust="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911E-79DE-4A57-9685-E4F0C452D4BC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AACD-D509-40C9-BEDB-013B29F842E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911E-79DE-4A57-9685-E4F0C452D4BC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AACD-D509-40C9-BEDB-013B29F842E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911E-79DE-4A57-9685-E4F0C452D4BC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AACD-D509-40C9-BEDB-013B29F842E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911E-79DE-4A57-9685-E4F0C452D4BC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AACD-D509-40C9-BEDB-013B29F842E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911E-79DE-4A57-9685-E4F0C452D4BC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AACD-D509-40C9-BEDB-013B29F842E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911E-79DE-4A57-9685-E4F0C452D4BC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AACD-D509-40C9-BEDB-013B29F842E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911E-79DE-4A57-9685-E4F0C452D4BC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AACD-D509-40C9-BEDB-013B29F842E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911E-79DE-4A57-9685-E4F0C452D4BC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C5AACD-D509-40C9-BEDB-013B29F842E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911E-79DE-4A57-9685-E4F0C452D4BC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AACD-D509-40C9-BEDB-013B29F842E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911E-79DE-4A57-9685-E4F0C452D4BC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3C5AACD-D509-40C9-BEDB-013B29F842E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DD0911E-79DE-4A57-9685-E4F0C452D4BC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AACD-D509-40C9-BEDB-013B29F842E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リーフォーム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フリーフォーム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DD0911E-79DE-4A57-9685-E4F0C452D4BC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3C5AACD-D509-40C9-BEDB-013B29F842E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1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39552" y="1844824"/>
            <a:ext cx="8064896" cy="3168352"/>
          </a:xfrm>
          <a:prstGeom prst="rect">
            <a:avLst/>
          </a:prstGeom>
          <a:solidFill>
            <a:schemeClr val="tx2">
              <a:lumMod val="10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 smtClean="0"/>
              <a:t>法律実務分科会</a:t>
            </a:r>
            <a:endParaRPr kumimoji="1" lang="en-US" altLang="ja-JP" sz="7200" dirty="0" smtClean="0"/>
          </a:p>
          <a:p>
            <a:pPr algn="ctr"/>
            <a:r>
              <a:rPr lang="en-US" altLang="ja-JP" sz="2400" dirty="0" smtClean="0">
                <a:solidFill>
                  <a:srgbClr val="FF0000"/>
                </a:solidFill>
              </a:rPr>
              <a:t>L</a:t>
            </a:r>
            <a:r>
              <a:rPr lang="en-US" altLang="ja-JP" sz="2400" dirty="0" smtClean="0"/>
              <a:t>aw </a:t>
            </a:r>
            <a:r>
              <a:rPr lang="en-US" altLang="ja-JP" sz="2400" dirty="0" smtClean="0">
                <a:solidFill>
                  <a:srgbClr val="FF0000"/>
                </a:solidFill>
              </a:rPr>
              <a:t>a</a:t>
            </a:r>
            <a:r>
              <a:rPr lang="en-US" altLang="ja-JP" sz="2400" dirty="0" smtClean="0"/>
              <a:t>nd </a:t>
            </a:r>
            <a:r>
              <a:rPr lang="en-US" altLang="ja-JP" sz="2400" dirty="0" smtClean="0">
                <a:solidFill>
                  <a:srgbClr val="FF0000"/>
                </a:solidFill>
              </a:rPr>
              <a:t>P</a:t>
            </a:r>
            <a:r>
              <a:rPr lang="en-US" altLang="ja-JP" sz="2400" dirty="0" smtClean="0"/>
              <a:t>ractice Committee</a:t>
            </a:r>
          </a:p>
          <a:p>
            <a:pPr algn="ctr"/>
            <a:endParaRPr lang="en-US" altLang="ja-JP" dirty="0" smtClean="0"/>
          </a:p>
          <a:p>
            <a:pPr algn="ctr"/>
            <a:r>
              <a:rPr lang="en-US" altLang="ja-JP" sz="3600" dirty="0"/>
              <a:t>i</a:t>
            </a:r>
            <a:r>
              <a:rPr kumimoji="1" lang="en-US" altLang="ja-JP" sz="3600" dirty="0" smtClean="0"/>
              <a:t>n</a:t>
            </a:r>
            <a:r>
              <a:rPr lang="ja-JP" altLang="en-US" sz="3600" dirty="0" smtClean="0"/>
              <a:t> </a:t>
            </a:r>
            <a:r>
              <a:rPr kumimoji="1" lang="en-US" altLang="ja-JP" sz="3600" dirty="0" smtClean="0"/>
              <a:t>2012</a:t>
            </a:r>
            <a:endParaRPr kumimoji="1" lang="ja-JP" altLang="en-US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39552" y="3789040"/>
            <a:ext cx="8064896" cy="2448272"/>
          </a:xfrm>
          <a:prstGeom prst="rect">
            <a:avLst/>
          </a:prstGeom>
          <a:solidFill>
            <a:schemeClr val="tx2">
              <a:lumMod val="10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6000" dirty="0" smtClean="0"/>
              <a:t>2012</a:t>
            </a:r>
            <a:r>
              <a:rPr lang="ja-JP" altLang="en-US" sz="6000" dirty="0" smtClean="0"/>
              <a:t>年</a:t>
            </a:r>
            <a:r>
              <a:rPr lang="en-US" altLang="ja-JP" sz="6000" dirty="0" smtClean="0"/>
              <a:t>4</a:t>
            </a:r>
            <a:r>
              <a:rPr lang="ja-JP" altLang="en-US" sz="6000" dirty="0" smtClean="0"/>
              <a:t>月から</a:t>
            </a:r>
            <a:endParaRPr lang="en-US" altLang="ja-JP" sz="6000" dirty="0" smtClean="0"/>
          </a:p>
          <a:p>
            <a:pPr algn="ctr"/>
            <a:r>
              <a:rPr lang="ja-JP" altLang="en-US" sz="6000" dirty="0" smtClean="0"/>
              <a:t>活動を再開します</a:t>
            </a:r>
            <a:r>
              <a:rPr lang="en-US" altLang="ja-JP" sz="6000" dirty="0" smtClean="0"/>
              <a:t>!!</a:t>
            </a:r>
            <a:endParaRPr kumimoji="1" lang="ja-JP" altLang="en-US" sz="6000" dirty="0"/>
          </a:p>
        </p:txBody>
      </p:sp>
      <p:sp>
        <p:nvSpPr>
          <p:cNvPr id="3" name="正方形/長方形 2"/>
          <p:cNvSpPr/>
          <p:nvPr/>
        </p:nvSpPr>
        <p:spPr>
          <a:xfrm>
            <a:off x="539552" y="620688"/>
            <a:ext cx="8064896" cy="2592288"/>
          </a:xfrm>
          <a:prstGeom prst="rect">
            <a:avLst/>
          </a:prstGeom>
          <a:solidFill>
            <a:schemeClr val="tx2">
              <a:lumMod val="10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 smtClean="0"/>
              <a:t>法律実務分科会</a:t>
            </a:r>
            <a:endParaRPr kumimoji="1" lang="en-US" altLang="ja-JP" sz="7200" dirty="0" smtClean="0"/>
          </a:p>
          <a:p>
            <a:pPr algn="ctr"/>
            <a:r>
              <a:rPr lang="en-US" altLang="ja-JP" sz="2400" dirty="0" smtClean="0">
                <a:solidFill>
                  <a:srgbClr val="FF0000"/>
                </a:solidFill>
              </a:rPr>
              <a:t>L</a:t>
            </a:r>
            <a:r>
              <a:rPr lang="en-US" altLang="ja-JP" sz="2400" dirty="0" smtClean="0"/>
              <a:t>aw </a:t>
            </a:r>
            <a:r>
              <a:rPr lang="en-US" altLang="ja-JP" sz="2400" dirty="0" smtClean="0">
                <a:solidFill>
                  <a:srgbClr val="FF0000"/>
                </a:solidFill>
              </a:rPr>
              <a:t>a</a:t>
            </a:r>
            <a:r>
              <a:rPr lang="en-US" altLang="ja-JP" sz="2400" dirty="0" smtClean="0"/>
              <a:t>nd </a:t>
            </a:r>
            <a:r>
              <a:rPr lang="en-US" altLang="ja-JP" sz="2400" dirty="0" smtClean="0">
                <a:solidFill>
                  <a:srgbClr val="FF0000"/>
                </a:solidFill>
              </a:rPr>
              <a:t>P</a:t>
            </a:r>
            <a:r>
              <a:rPr lang="en-US" altLang="ja-JP" sz="2400" dirty="0" smtClean="0"/>
              <a:t>ractice Committee</a:t>
            </a:r>
          </a:p>
          <a:p>
            <a:pPr algn="ctr"/>
            <a:endParaRPr lang="en-US" altLang="ja-JP" dirty="0" smtClean="0"/>
          </a:p>
          <a:p>
            <a:pPr algn="ctr"/>
            <a:r>
              <a:rPr lang="en-US" altLang="ja-JP" sz="3600" dirty="0"/>
              <a:t>i</a:t>
            </a:r>
            <a:r>
              <a:rPr kumimoji="1" lang="en-US" altLang="ja-JP" sz="3600" dirty="0" smtClean="0"/>
              <a:t>n</a:t>
            </a:r>
            <a:r>
              <a:rPr lang="ja-JP" altLang="en-US" sz="3600" dirty="0" smtClean="0"/>
              <a:t> </a:t>
            </a:r>
            <a:r>
              <a:rPr kumimoji="1" lang="en-US" altLang="ja-JP" sz="3600" dirty="0" smtClean="0"/>
              <a:t>2012</a:t>
            </a:r>
            <a:endParaRPr kumimoji="1" lang="ja-JP" altLang="en-US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39552" y="620688"/>
            <a:ext cx="8064896" cy="2592288"/>
          </a:xfrm>
          <a:prstGeom prst="rect">
            <a:avLst/>
          </a:prstGeom>
          <a:solidFill>
            <a:schemeClr val="tx2">
              <a:lumMod val="10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 smtClean="0"/>
              <a:t>法律実務分科会</a:t>
            </a:r>
            <a:endParaRPr kumimoji="1" lang="en-US" altLang="ja-JP" sz="7200" dirty="0" smtClean="0"/>
          </a:p>
          <a:p>
            <a:pPr algn="ctr"/>
            <a:r>
              <a:rPr lang="en-US" altLang="ja-JP" sz="2400" dirty="0" smtClean="0">
                <a:solidFill>
                  <a:srgbClr val="FF0000"/>
                </a:solidFill>
              </a:rPr>
              <a:t>L</a:t>
            </a:r>
            <a:r>
              <a:rPr lang="en-US" altLang="ja-JP" sz="2400" dirty="0" smtClean="0"/>
              <a:t>aw </a:t>
            </a:r>
            <a:r>
              <a:rPr lang="en-US" altLang="ja-JP" sz="2400" dirty="0" smtClean="0">
                <a:solidFill>
                  <a:srgbClr val="FF0000"/>
                </a:solidFill>
              </a:rPr>
              <a:t>a</a:t>
            </a:r>
            <a:r>
              <a:rPr lang="en-US" altLang="ja-JP" sz="2400" dirty="0" smtClean="0"/>
              <a:t>nd </a:t>
            </a:r>
            <a:r>
              <a:rPr lang="en-US" altLang="ja-JP" sz="2400" dirty="0" smtClean="0">
                <a:solidFill>
                  <a:srgbClr val="FF0000"/>
                </a:solidFill>
              </a:rPr>
              <a:t>P</a:t>
            </a:r>
            <a:r>
              <a:rPr lang="en-US" altLang="ja-JP" sz="2400" dirty="0" smtClean="0"/>
              <a:t>ractice Committee</a:t>
            </a:r>
          </a:p>
          <a:p>
            <a:pPr algn="ctr"/>
            <a:endParaRPr lang="en-US" altLang="ja-JP" dirty="0" smtClean="0"/>
          </a:p>
          <a:p>
            <a:pPr algn="ctr"/>
            <a:r>
              <a:rPr lang="en-US" altLang="ja-JP" sz="3600" dirty="0"/>
              <a:t>i</a:t>
            </a:r>
            <a:r>
              <a:rPr kumimoji="1" lang="en-US" altLang="ja-JP" sz="3600" dirty="0" smtClean="0"/>
              <a:t>n</a:t>
            </a:r>
            <a:r>
              <a:rPr lang="ja-JP" altLang="en-US" sz="3600" dirty="0" smtClean="0"/>
              <a:t> </a:t>
            </a:r>
            <a:r>
              <a:rPr kumimoji="1" lang="en-US" altLang="ja-JP" sz="3600" dirty="0" smtClean="0"/>
              <a:t>2012</a:t>
            </a:r>
            <a:endParaRPr kumimoji="1" lang="ja-JP" altLang="en-US" sz="3600" dirty="0"/>
          </a:p>
        </p:txBody>
      </p:sp>
      <p:sp>
        <p:nvSpPr>
          <p:cNvPr id="5" name="正方形/長方形 4"/>
          <p:cNvSpPr/>
          <p:nvPr/>
        </p:nvSpPr>
        <p:spPr>
          <a:xfrm>
            <a:off x="539552" y="3789040"/>
            <a:ext cx="8064896" cy="2448272"/>
          </a:xfrm>
          <a:prstGeom prst="rect">
            <a:avLst/>
          </a:prstGeom>
          <a:solidFill>
            <a:schemeClr val="tx2">
              <a:lumMod val="10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/>
              <a:t>オーガナイザー</a:t>
            </a:r>
            <a:endParaRPr lang="en-US" altLang="ja-JP" sz="2800" dirty="0"/>
          </a:p>
          <a:p>
            <a:pPr algn="ctr"/>
            <a:r>
              <a:rPr lang="ja-JP" altLang="en-US" sz="5400" dirty="0" smtClean="0"/>
              <a:t>足立 昌聰</a:t>
            </a:r>
            <a:endParaRPr lang="en-US" altLang="ja-JP" sz="5400" dirty="0" smtClean="0"/>
          </a:p>
          <a:p>
            <a:pPr algn="ctr"/>
            <a:r>
              <a:rPr lang="ja-JP" altLang="en-US" sz="2800" dirty="0" smtClean="0"/>
              <a:t>（外国法共同事業ジョーンズ・デイ法律事務所）</a:t>
            </a:r>
            <a:endParaRPr lang="ja-JP" altLang="en-US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39552" y="620688"/>
            <a:ext cx="8064896" cy="2592288"/>
          </a:xfrm>
          <a:prstGeom prst="rect">
            <a:avLst/>
          </a:prstGeom>
          <a:solidFill>
            <a:schemeClr val="tx2">
              <a:lumMod val="10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 smtClean="0"/>
              <a:t>法律実務分科会</a:t>
            </a:r>
            <a:endParaRPr kumimoji="1" lang="en-US" altLang="ja-JP" sz="7200" dirty="0" smtClean="0"/>
          </a:p>
          <a:p>
            <a:pPr algn="ctr"/>
            <a:r>
              <a:rPr lang="en-US" altLang="ja-JP" sz="2400" dirty="0" smtClean="0">
                <a:solidFill>
                  <a:srgbClr val="FF0000"/>
                </a:solidFill>
              </a:rPr>
              <a:t>L</a:t>
            </a:r>
            <a:r>
              <a:rPr lang="en-US" altLang="ja-JP" sz="2400" dirty="0" smtClean="0"/>
              <a:t>aw </a:t>
            </a:r>
            <a:r>
              <a:rPr lang="en-US" altLang="ja-JP" sz="2400" dirty="0" smtClean="0">
                <a:solidFill>
                  <a:srgbClr val="FF0000"/>
                </a:solidFill>
              </a:rPr>
              <a:t>a</a:t>
            </a:r>
            <a:r>
              <a:rPr lang="en-US" altLang="ja-JP" sz="2400" dirty="0" smtClean="0"/>
              <a:t>nd </a:t>
            </a:r>
            <a:r>
              <a:rPr lang="en-US" altLang="ja-JP" sz="2400" dirty="0" smtClean="0">
                <a:solidFill>
                  <a:srgbClr val="FF0000"/>
                </a:solidFill>
              </a:rPr>
              <a:t>P</a:t>
            </a:r>
            <a:r>
              <a:rPr lang="en-US" altLang="ja-JP" sz="2400" dirty="0" smtClean="0"/>
              <a:t>ractice Committee</a:t>
            </a:r>
          </a:p>
          <a:p>
            <a:pPr algn="ctr"/>
            <a:endParaRPr lang="en-US" altLang="ja-JP" dirty="0" smtClean="0"/>
          </a:p>
          <a:p>
            <a:pPr algn="ctr"/>
            <a:r>
              <a:rPr lang="en-US" altLang="ja-JP" sz="3600" dirty="0"/>
              <a:t>i</a:t>
            </a:r>
            <a:r>
              <a:rPr kumimoji="1" lang="en-US" altLang="ja-JP" sz="3600" dirty="0" smtClean="0"/>
              <a:t>n</a:t>
            </a:r>
            <a:r>
              <a:rPr lang="ja-JP" altLang="en-US" sz="3600" dirty="0" smtClean="0"/>
              <a:t> </a:t>
            </a:r>
            <a:r>
              <a:rPr kumimoji="1" lang="en-US" altLang="ja-JP" sz="3600" dirty="0" smtClean="0"/>
              <a:t>2012</a:t>
            </a:r>
            <a:endParaRPr kumimoji="1" lang="ja-JP" altLang="en-US" sz="3600" dirty="0"/>
          </a:p>
        </p:txBody>
      </p:sp>
      <p:sp>
        <p:nvSpPr>
          <p:cNvPr id="5" name="正方形/長方形 4"/>
          <p:cNvSpPr/>
          <p:nvPr/>
        </p:nvSpPr>
        <p:spPr>
          <a:xfrm>
            <a:off x="539552" y="3789040"/>
            <a:ext cx="8064896" cy="2448272"/>
          </a:xfrm>
          <a:prstGeom prst="rect">
            <a:avLst/>
          </a:prstGeom>
          <a:solidFill>
            <a:schemeClr val="tx2">
              <a:lumMod val="10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スタイルは全て「ケーススタディ」</a:t>
            </a:r>
            <a:endParaRPr lang="en-US" altLang="ja-JP" sz="3600" dirty="0" smtClean="0"/>
          </a:p>
          <a:p>
            <a:pPr algn="ctr"/>
            <a:endParaRPr lang="en-US" altLang="ja-JP" sz="1200" dirty="0" smtClean="0"/>
          </a:p>
          <a:p>
            <a:r>
              <a:rPr lang="en-US" altLang="ja-JP" sz="2800" dirty="0" smtClean="0"/>
              <a:t>	5,7,11,1</a:t>
            </a:r>
            <a:r>
              <a:rPr lang="ja-JP" altLang="en-US" sz="2800" dirty="0" smtClean="0"/>
              <a:t>月は「</a:t>
            </a:r>
            <a:r>
              <a:rPr lang="ja-JP" altLang="en-US" sz="2800" dirty="0" smtClean="0">
                <a:solidFill>
                  <a:srgbClr val="00B050"/>
                </a:solidFill>
              </a:rPr>
              <a:t>病理的</a:t>
            </a:r>
            <a:r>
              <a:rPr lang="ja-JP" altLang="en-US" sz="2800" dirty="0" smtClean="0"/>
              <a:t>」なケースを</a:t>
            </a:r>
            <a:endParaRPr lang="en-US" altLang="ja-JP" sz="2800" dirty="0"/>
          </a:p>
          <a:p>
            <a:r>
              <a:rPr lang="en-US" altLang="ja-JP" sz="2800" dirty="0" smtClean="0"/>
              <a:t>	4,6,10,12,2</a:t>
            </a:r>
            <a:r>
              <a:rPr lang="ja-JP" altLang="en-US" sz="2800" dirty="0" smtClean="0"/>
              <a:t>月は「</a:t>
            </a:r>
            <a:r>
              <a:rPr lang="ja-JP" altLang="en-US" sz="2800" dirty="0" smtClean="0">
                <a:solidFill>
                  <a:srgbClr val="FFC000"/>
                </a:solidFill>
              </a:rPr>
              <a:t>生理的</a:t>
            </a:r>
            <a:r>
              <a:rPr lang="ja-JP" altLang="en-US" sz="2800" dirty="0" smtClean="0"/>
              <a:t>」なケースを</a:t>
            </a:r>
            <a:endParaRPr lang="ja-JP" altLang="en-US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39552" y="620688"/>
            <a:ext cx="8064896" cy="2592288"/>
          </a:xfrm>
          <a:prstGeom prst="rect">
            <a:avLst/>
          </a:prstGeom>
          <a:solidFill>
            <a:schemeClr val="tx2">
              <a:lumMod val="10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 smtClean="0"/>
              <a:t>法律実務分科会</a:t>
            </a:r>
            <a:endParaRPr kumimoji="1" lang="en-US" altLang="ja-JP" sz="7200" dirty="0" smtClean="0"/>
          </a:p>
          <a:p>
            <a:pPr algn="ctr"/>
            <a:r>
              <a:rPr lang="en-US" altLang="ja-JP" sz="2400" dirty="0" smtClean="0">
                <a:solidFill>
                  <a:srgbClr val="FF0000"/>
                </a:solidFill>
              </a:rPr>
              <a:t>L</a:t>
            </a:r>
            <a:r>
              <a:rPr lang="en-US" altLang="ja-JP" sz="2400" dirty="0" smtClean="0"/>
              <a:t>aw </a:t>
            </a:r>
            <a:r>
              <a:rPr lang="en-US" altLang="ja-JP" sz="2400" dirty="0" smtClean="0">
                <a:solidFill>
                  <a:srgbClr val="FF0000"/>
                </a:solidFill>
              </a:rPr>
              <a:t>a</a:t>
            </a:r>
            <a:r>
              <a:rPr lang="en-US" altLang="ja-JP" sz="2400" dirty="0" smtClean="0"/>
              <a:t>nd </a:t>
            </a:r>
            <a:r>
              <a:rPr lang="en-US" altLang="ja-JP" sz="2400" dirty="0" smtClean="0">
                <a:solidFill>
                  <a:srgbClr val="FF0000"/>
                </a:solidFill>
              </a:rPr>
              <a:t>P</a:t>
            </a:r>
            <a:r>
              <a:rPr lang="en-US" altLang="ja-JP" sz="2400" dirty="0" smtClean="0"/>
              <a:t>ractice Committee</a:t>
            </a:r>
          </a:p>
          <a:p>
            <a:pPr algn="ctr"/>
            <a:endParaRPr lang="en-US" altLang="ja-JP" dirty="0" smtClean="0"/>
          </a:p>
          <a:p>
            <a:pPr algn="ctr"/>
            <a:r>
              <a:rPr lang="en-US" altLang="ja-JP" sz="3600" dirty="0"/>
              <a:t>i</a:t>
            </a:r>
            <a:r>
              <a:rPr kumimoji="1" lang="en-US" altLang="ja-JP" sz="3600" dirty="0" smtClean="0"/>
              <a:t>n</a:t>
            </a:r>
            <a:r>
              <a:rPr lang="ja-JP" altLang="en-US" sz="3600" dirty="0" smtClean="0"/>
              <a:t> </a:t>
            </a:r>
            <a:r>
              <a:rPr kumimoji="1" lang="en-US" altLang="ja-JP" sz="3600" dirty="0" smtClean="0"/>
              <a:t>2012</a:t>
            </a:r>
            <a:endParaRPr kumimoji="1" lang="ja-JP" altLang="en-US" sz="3600" dirty="0"/>
          </a:p>
        </p:txBody>
      </p:sp>
      <p:sp>
        <p:nvSpPr>
          <p:cNvPr id="4" name="正方形/長方形 3"/>
          <p:cNvSpPr/>
          <p:nvPr/>
        </p:nvSpPr>
        <p:spPr>
          <a:xfrm>
            <a:off x="539552" y="3789040"/>
            <a:ext cx="8064896" cy="2448272"/>
          </a:xfrm>
          <a:prstGeom prst="rect">
            <a:avLst/>
          </a:prstGeom>
          <a:solidFill>
            <a:schemeClr val="tx2">
              <a:lumMod val="10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/>
              <a:t>【</a:t>
            </a:r>
            <a:r>
              <a:rPr lang="ja-JP" altLang="en-US" sz="2800" dirty="0" smtClean="0"/>
              <a:t>従来の題材</a:t>
            </a:r>
            <a:r>
              <a:rPr lang="en-US" altLang="ja-JP" sz="2800" dirty="0" smtClean="0"/>
              <a:t>】 </a:t>
            </a:r>
          </a:p>
          <a:p>
            <a:pPr algn="ctr"/>
            <a:r>
              <a:rPr lang="en-US" altLang="ja-JP" sz="3200" dirty="0" smtClean="0"/>
              <a:t>=</a:t>
            </a:r>
            <a:r>
              <a:rPr lang="ja-JP" altLang="en-US" sz="3200" dirty="0" smtClean="0"/>
              <a:t>「</a:t>
            </a:r>
            <a:r>
              <a:rPr lang="ja-JP" altLang="en-US" sz="3200" dirty="0" smtClean="0">
                <a:solidFill>
                  <a:srgbClr val="00B050"/>
                </a:solidFill>
              </a:rPr>
              <a:t>病理的</a:t>
            </a:r>
            <a:r>
              <a:rPr lang="ja-JP" altLang="en-US" sz="3200" dirty="0" smtClean="0"/>
              <a:t>」なケース</a:t>
            </a:r>
            <a:endParaRPr lang="en-US" altLang="ja-JP" sz="3200" dirty="0" smtClean="0"/>
          </a:p>
          <a:p>
            <a:pPr algn="ctr"/>
            <a:endParaRPr lang="en-US" altLang="ja-JP" sz="1200" dirty="0" smtClean="0"/>
          </a:p>
          <a:p>
            <a:pPr algn="ctr"/>
            <a:r>
              <a:rPr lang="ja-JP" altLang="en-US" sz="3200" dirty="0" smtClean="0">
                <a:solidFill>
                  <a:srgbClr val="00B0F0"/>
                </a:solidFill>
              </a:rPr>
              <a:t>訴訟等の紛争</a:t>
            </a:r>
            <a:endParaRPr lang="en-US" altLang="ja-JP" sz="3200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39552" y="620688"/>
            <a:ext cx="8064896" cy="2592288"/>
          </a:xfrm>
          <a:prstGeom prst="rect">
            <a:avLst/>
          </a:prstGeom>
          <a:solidFill>
            <a:schemeClr val="tx2">
              <a:lumMod val="10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 smtClean="0"/>
              <a:t>法律実務分科会</a:t>
            </a:r>
            <a:endParaRPr kumimoji="1" lang="en-US" altLang="ja-JP" sz="7200" dirty="0" smtClean="0"/>
          </a:p>
          <a:p>
            <a:pPr algn="ctr"/>
            <a:r>
              <a:rPr lang="en-US" altLang="ja-JP" sz="2400" dirty="0" smtClean="0">
                <a:solidFill>
                  <a:srgbClr val="FF0000"/>
                </a:solidFill>
              </a:rPr>
              <a:t>L</a:t>
            </a:r>
            <a:r>
              <a:rPr lang="en-US" altLang="ja-JP" sz="2400" dirty="0" smtClean="0"/>
              <a:t>aw </a:t>
            </a:r>
            <a:r>
              <a:rPr lang="en-US" altLang="ja-JP" sz="2400" dirty="0" smtClean="0">
                <a:solidFill>
                  <a:srgbClr val="FF0000"/>
                </a:solidFill>
              </a:rPr>
              <a:t>a</a:t>
            </a:r>
            <a:r>
              <a:rPr lang="en-US" altLang="ja-JP" sz="2400" dirty="0" smtClean="0"/>
              <a:t>nd </a:t>
            </a:r>
            <a:r>
              <a:rPr lang="en-US" altLang="ja-JP" sz="2400" dirty="0" smtClean="0">
                <a:solidFill>
                  <a:srgbClr val="FF0000"/>
                </a:solidFill>
              </a:rPr>
              <a:t>P</a:t>
            </a:r>
            <a:r>
              <a:rPr lang="en-US" altLang="ja-JP" sz="2400" dirty="0" smtClean="0"/>
              <a:t>ractice Committee</a:t>
            </a:r>
          </a:p>
          <a:p>
            <a:pPr algn="ctr"/>
            <a:endParaRPr lang="en-US" altLang="ja-JP" dirty="0" smtClean="0"/>
          </a:p>
          <a:p>
            <a:pPr algn="ctr"/>
            <a:r>
              <a:rPr lang="en-US" altLang="ja-JP" sz="3600" dirty="0"/>
              <a:t>i</a:t>
            </a:r>
            <a:r>
              <a:rPr kumimoji="1" lang="en-US" altLang="ja-JP" sz="3600" dirty="0" smtClean="0"/>
              <a:t>n</a:t>
            </a:r>
            <a:r>
              <a:rPr lang="ja-JP" altLang="en-US" sz="3600" dirty="0" smtClean="0"/>
              <a:t> </a:t>
            </a:r>
            <a:r>
              <a:rPr kumimoji="1" lang="en-US" altLang="ja-JP" sz="3600" dirty="0" smtClean="0"/>
              <a:t>2012</a:t>
            </a:r>
            <a:endParaRPr kumimoji="1" lang="ja-JP" altLang="en-US" sz="3600" dirty="0"/>
          </a:p>
        </p:txBody>
      </p:sp>
      <p:sp>
        <p:nvSpPr>
          <p:cNvPr id="4" name="正方形/長方形 3"/>
          <p:cNvSpPr/>
          <p:nvPr/>
        </p:nvSpPr>
        <p:spPr>
          <a:xfrm>
            <a:off x="539552" y="3789040"/>
            <a:ext cx="8064896" cy="2448272"/>
          </a:xfrm>
          <a:prstGeom prst="rect">
            <a:avLst/>
          </a:prstGeom>
          <a:solidFill>
            <a:schemeClr val="tx2">
              <a:lumMod val="10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/>
              <a:t>【</a:t>
            </a:r>
            <a:r>
              <a:rPr lang="ja-JP" altLang="en-US" sz="2800" dirty="0" smtClean="0"/>
              <a:t>新しい</a:t>
            </a:r>
            <a:r>
              <a:rPr lang="ja-JP" altLang="en-US" sz="2800" dirty="0" smtClean="0"/>
              <a:t>題材</a:t>
            </a:r>
            <a:r>
              <a:rPr lang="en-US" altLang="ja-JP" sz="2800" dirty="0" smtClean="0"/>
              <a:t>】 </a:t>
            </a:r>
          </a:p>
          <a:p>
            <a:pPr algn="ctr"/>
            <a:r>
              <a:rPr lang="en-US" altLang="ja-JP" sz="3200" dirty="0" smtClean="0"/>
              <a:t>=</a:t>
            </a:r>
            <a:r>
              <a:rPr lang="ja-JP" altLang="en-US" sz="3200" dirty="0" smtClean="0"/>
              <a:t>「</a:t>
            </a:r>
            <a:r>
              <a:rPr lang="ja-JP" altLang="en-US" sz="3200" dirty="0">
                <a:solidFill>
                  <a:srgbClr val="FFC000"/>
                </a:solidFill>
              </a:rPr>
              <a:t>生理</a:t>
            </a:r>
            <a:r>
              <a:rPr lang="ja-JP" altLang="en-US" sz="3200" dirty="0" smtClean="0">
                <a:solidFill>
                  <a:srgbClr val="FFC000"/>
                </a:solidFill>
              </a:rPr>
              <a:t>的</a:t>
            </a:r>
            <a:r>
              <a:rPr lang="ja-JP" altLang="en-US" sz="3200" dirty="0" smtClean="0"/>
              <a:t>」なケース</a:t>
            </a:r>
            <a:endParaRPr lang="en-US" altLang="ja-JP" sz="3200" dirty="0" smtClean="0"/>
          </a:p>
          <a:p>
            <a:pPr algn="ctr"/>
            <a:endParaRPr lang="en-US" altLang="ja-JP" sz="1200" dirty="0" smtClean="0"/>
          </a:p>
          <a:p>
            <a:pPr algn="ctr"/>
            <a:r>
              <a:rPr lang="ja-JP" altLang="en-US" sz="3200" dirty="0" smtClean="0">
                <a:solidFill>
                  <a:srgbClr val="FFFF00"/>
                </a:solidFill>
              </a:rPr>
              <a:t>契約や組織再編等の取引に伴う問題</a:t>
            </a:r>
            <a:endParaRPr lang="en-US" altLang="ja-JP" sz="32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39552" y="620688"/>
            <a:ext cx="8064896" cy="2592288"/>
          </a:xfrm>
          <a:prstGeom prst="rect">
            <a:avLst/>
          </a:prstGeom>
          <a:solidFill>
            <a:schemeClr val="tx2">
              <a:lumMod val="10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 smtClean="0"/>
              <a:t>法律実務分科会</a:t>
            </a:r>
            <a:endParaRPr kumimoji="1" lang="en-US" altLang="ja-JP" sz="7200" dirty="0" smtClean="0"/>
          </a:p>
          <a:p>
            <a:pPr algn="ctr"/>
            <a:r>
              <a:rPr lang="en-US" altLang="ja-JP" sz="2400" dirty="0" smtClean="0">
                <a:solidFill>
                  <a:srgbClr val="FF0000"/>
                </a:solidFill>
              </a:rPr>
              <a:t>L</a:t>
            </a:r>
            <a:r>
              <a:rPr lang="en-US" altLang="ja-JP" sz="2400" dirty="0" smtClean="0"/>
              <a:t>aw </a:t>
            </a:r>
            <a:r>
              <a:rPr lang="en-US" altLang="ja-JP" sz="2400" dirty="0" smtClean="0">
                <a:solidFill>
                  <a:srgbClr val="FF0000"/>
                </a:solidFill>
              </a:rPr>
              <a:t>a</a:t>
            </a:r>
            <a:r>
              <a:rPr lang="en-US" altLang="ja-JP" sz="2400" dirty="0" smtClean="0"/>
              <a:t>nd </a:t>
            </a:r>
            <a:r>
              <a:rPr lang="en-US" altLang="ja-JP" sz="2400" dirty="0" smtClean="0">
                <a:solidFill>
                  <a:srgbClr val="FF0000"/>
                </a:solidFill>
              </a:rPr>
              <a:t>P</a:t>
            </a:r>
            <a:r>
              <a:rPr lang="en-US" altLang="ja-JP" sz="2400" dirty="0" smtClean="0"/>
              <a:t>ractice Committee</a:t>
            </a:r>
          </a:p>
          <a:p>
            <a:pPr algn="ctr"/>
            <a:endParaRPr lang="en-US" altLang="ja-JP" dirty="0" smtClean="0"/>
          </a:p>
          <a:p>
            <a:pPr algn="ctr"/>
            <a:r>
              <a:rPr lang="en-US" altLang="ja-JP" sz="3600" dirty="0"/>
              <a:t>i</a:t>
            </a:r>
            <a:r>
              <a:rPr kumimoji="1" lang="en-US" altLang="ja-JP" sz="3600" dirty="0" smtClean="0"/>
              <a:t>n</a:t>
            </a:r>
            <a:r>
              <a:rPr lang="ja-JP" altLang="en-US" sz="3600" dirty="0" smtClean="0"/>
              <a:t> </a:t>
            </a:r>
            <a:r>
              <a:rPr kumimoji="1" lang="en-US" altLang="ja-JP" sz="3600" dirty="0" smtClean="0"/>
              <a:t>2012</a:t>
            </a:r>
            <a:endParaRPr kumimoji="1" lang="ja-JP" altLang="en-US" sz="3600" dirty="0"/>
          </a:p>
        </p:txBody>
      </p:sp>
      <p:sp>
        <p:nvSpPr>
          <p:cNvPr id="4" name="正方形/長方形 3"/>
          <p:cNvSpPr/>
          <p:nvPr/>
        </p:nvSpPr>
        <p:spPr>
          <a:xfrm>
            <a:off x="539552" y="3789040"/>
            <a:ext cx="8064896" cy="2448272"/>
          </a:xfrm>
          <a:prstGeom prst="rect">
            <a:avLst/>
          </a:prstGeom>
          <a:solidFill>
            <a:schemeClr val="tx2">
              <a:lumMod val="10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/>
              <a:t> </a:t>
            </a:r>
            <a:r>
              <a:rPr lang="ja-JP" altLang="en-US" sz="3200" dirty="0" smtClean="0"/>
              <a:t>「</a:t>
            </a:r>
            <a:r>
              <a:rPr lang="ja-JP" altLang="en-US" sz="3200" dirty="0" smtClean="0">
                <a:solidFill>
                  <a:srgbClr val="FFC000"/>
                </a:solidFill>
              </a:rPr>
              <a:t>生理的</a:t>
            </a:r>
            <a:r>
              <a:rPr lang="ja-JP" altLang="en-US" sz="3200" dirty="0" smtClean="0"/>
              <a:t>」なケース</a:t>
            </a:r>
            <a:endParaRPr lang="en-US" altLang="ja-JP" sz="3200" dirty="0" smtClean="0"/>
          </a:p>
          <a:p>
            <a:pPr algn="ctr"/>
            <a:endParaRPr lang="en-US" altLang="ja-JP" sz="1200" dirty="0" smtClean="0"/>
          </a:p>
          <a:p>
            <a:pPr algn="ctr"/>
            <a:r>
              <a:rPr lang="ja-JP" altLang="en-US" sz="3200" dirty="0" smtClean="0"/>
              <a:t>いわゆる「知的財産法」以外の法律も</a:t>
            </a:r>
            <a:endParaRPr lang="en-US" altLang="ja-JP" sz="3200" dirty="0" smtClean="0"/>
          </a:p>
          <a:p>
            <a:pPr algn="ctr"/>
            <a:r>
              <a:rPr lang="ja-JP" altLang="en-US" sz="3200" dirty="0" smtClean="0"/>
              <a:t>問題になる限り積極的に扱っていく</a:t>
            </a:r>
            <a:endParaRPr lang="en-US" altLang="ja-JP" sz="3200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テクノロジー">
  <a:themeElements>
    <a:clrScheme name="テクノロジー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テクノロジー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テクノロジー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</TotalTime>
  <Words>152</Words>
  <Application>Microsoft Office PowerPoint</Application>
  <PresentationFormat>画面に合わせる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テクノロジー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Masatoshi Adachi</dc:creator>
  <cp:lastModifiedBy>Masatoshi Adachi</cp:lastModifiedBy>
  <cp:revision>6</cp:revision>
  <dcterms:created xsi:type="dcterms:W3CDTF">2012-03-10T05:19:58Z</dcterms:created>
  <dcterms:modified xsi:type="dcterms:W3CDTF">2012-03-10T06:01:34Z</dcterms:modified>
</cp:coreProperties>
</file>