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8" r:id="rId4"/>
    <p:sldId id="261" r:id="rId5"/>
    <p:sldId id="262" r:id="rId6"/>
    <p:sldId id="263" r:id="rId7"/>
    <p:sldId id="264" r:id="rId8"/>
    <p:sldId id="266" r:id="rId9"/>
    <p:sldId id="267" r:id="rId10"/>
    <p:sldId id="265" r:id="rId11"/>
    <p:sldId id="260" r:id="rId12"/>
    <p:sldId id="259" r:id="rId13"/>
    <p:sldId id="258" r:id="rId14"/>
    <p:sldId id="257" r:id="rId15"/>
    <p:sldId id="269" r:id="rId16"/>
    <p:sldId id="270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1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0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1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64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6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3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4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28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03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6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5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47F66-DFC9-44A8-8C60-06CC17AA7068}" type="datetimeFigureOut">
              <a:rPr kumimoji="1" lang="ja-JP" altLang="en-US" smtClean="0"/>
              <a:t>2012/3/10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2AE9-7EDF-4E1B-A44F-CFAED0D956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25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２０１１年度　</a:t>
            </a:r>
            <a:r>
              <a:rPr kumimoji="1" lang="en-US" altLang="ja-JP" dirty="0" err="1" smtClean="0"/>
              <a:t>Smips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全体</a:t>
            </a:r>
            <a:r>
              <a:rPr lang="ja-JP" altLang="en-US" dirty="0" smtClean="0"/>
              <a:t>セッションを振り返る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２０１２年３月１０日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9189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</a:t>
            </a:r>
            <a:r>
              <a:rPr lang="en-US" altLang="ja-JP" dirty="0" smtClean="0"/>
              <a:t>8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米国特許法改正後の仮出願、タイムスタンプを活用した新しい出願戦略 </a:t>
            </a:r>
            <a:endParaRPr lang="en-US" altLang="ja-JP" dirty="0" smtClean="0"/>
          </a:p>
          <a:p>
            <a:r>
              <a:rPr lang="ja-JP" altLang="en-US" dirty="0" smtClean="0"/>
              <a:t>講師：粕川敏夫様（メキキ・クリエイツ株式会社　常務取締役、弁理士） </a:t>
            </a:r>
            <a:endParaRPr lang="en-US" altLang="ja-JP" dirty="0" smtClean="0"/>
          </a:p>
          <a:p>
            <a:r>
              <a:rPr lang="ja-JP" altLang="en-US" dirty="0" smtClean="0"/>
              <a:t>（特許戦略工学分科会による企画です）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887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12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産学連携による事業化事例とコーディネーターの果たす役割 </a:t>
            </a:r>
            <a:endParaRPr lang="en-US" altLang="ja-JP" dirty="0"/>
          </a:p>
          <a:p>
            <a:r>
              <a:rPr lang="ja-JP" altLang="en-US" dirty="0" smtClean="0"/>
              <a:t>講師：川崎一正 様（新潟大学　産学地域連携推進機構　准教授） </a:t>
            </a:r>
            <a:endParaRPr lang="en-US" altLang="ja-JP" dirty="0" smtClean="0"/>
          </a:p>
          <a:p>
            <a:r>
              <a:rPr kumimoji="1" lang="ja-JP" altLang="en-US" dirty="0" smtClean="0"/>
              <a:t>（産学連携分科会による企画です）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8696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10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産業アーキテクチャの変化とベンチャー起業支援 </a:t>
            </a:r>
            <a:endParaRPr lang="en-US" altLang="ja-JP" dirty="0"/>
          </a:p>
          <a:p>
            <a:r>
              <a:rPr lang="ja-JP" altLang="en-US" dirty="0" smtClean="0"/>
              <a:t>講師：安藤晴彦 様（内閣官房知財戦略推進事務局　参事官、電気通信大学特任教授）</a:t>
            </a:r>
            <a:endParaRPr lang="en-US" altLang="ja-JP" dirty="0" smtClean="0"/>
          </a:p>
          <a:p>
            <a:r>
              <a:rPr lang="ja-JP" altLang="en-US" dirty="0" smtClean="0"/>
              <a:t>（２０２０ 分科会による企画です）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995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14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投資を引き出すためのビジネスプラン　シリコンバレーでの起業体験から </a:t>
            </a:r>
            <a:endParaRPr lang="en-US" altLang="ja-JP" dirty="0" smtClean="0"/>
          </a:p>
          <a:p>
            <a:r>
              <a:rPr lang="ja-JP" altLang="en-US" dirty="0" smtClean="0"/>
              <a:t>講師：曽我弘 様（</a:t>
            </a:r>
            <a:r>
              <a:rPr lang="en-US" altLang="ja-JP" dirty="0" smtClean="0"/>
              <a:t>Vision Booster, LLC CEO</a:t>
            </a:r>
            <a:r>
              <a:rPr lang="ja-JP" altLang="en-US" dirty="0" smtClean="0"/>
              <a:t>） </a:t>
            </a:r>
            <a:endParaRPr lang="en-US" altLang="ja-JP" dirty="0"/>
          </a:p>
          <a:p>
            <a:r>
              <a:rPr lang="ja-JP" altLang="en-US" dirty="0" smtClean="0"/>
              <a:t>（２０２０ 分科会による企画です）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3456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18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6612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dirty="0" smtClean="0"/>
              <a:t>★</a:t>
            </a:r>
            <a:r>
              <a:rPr lang="en-US" altLang="ja-JP" dirty="0" smtClean="0"/>
              <a:t>15</a:t>
            </a:r>
            <a:r>
              <a:rPr lang="ja-JP" altLang="en-US" dirty="0" smtClean="0"/>
              <a:t>：</a:t>
            </a:r>
            <a:r>
              <a:rPr lang="en-US" altLang="ja-JP" dirty="0" smtClean="0"/>
              <a:t>00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16</a:t>
            </a:r>
            <a:r>
              <a:rPr lang="ja-JP" altLang="en-US" dirty="0" smtClean="0"/>
              <a:t>：</a:t>
            </a:r>
            <a:r>
              <a:rPr lang="en-US" altLang="ja-JP" dirty="0" smtClean="0"/>
              <a:t>30</a:t>
            </a:r>
            <a:r>
              <a:rPr lang="ja-JP" altLang="en-US" dirty="0" smtClean="0"/>
              <a:t>　全体セッション（講義室</a:t>
            </a:r>
            <a:r>
              <a:rPr lang="en-US" altLang="ja-JP" dirty="0" smtClean="0"/>
              <a:t>D</a:t>
            </a:r>
            <a:r>
              <a:rPr lang="ja-JP" altLang="en-US" dirty="0" smtClean="0"/>
              <a:t>） </a:t>
            </a:r>
            <a:br>
              <a:rPr lang="ja-JP" altLang="en-US" dirty="0" smtClean="0"/>
            </a:br>
            <a:r>
              <a:rPr lang="ja-JP" altLang="en-US" dirty="0" smtClean="0"/>
              <a:t>　　「被災地復興に使える知財・技術フォーラム」　第一部 </a:t>
            </a:r>
            <a:br>
              <a:rPr lang="ja-JP" altLang="en-US" dirty="0" smtClean="0"/>
            </a:br>
            <a:r>
              <a:rPr lang="ja-JP" altLang="en-US" dirty="0" smtClean="0"/>
              <a:t>　　（日本ベンチャー学会カーブアウト・知財活用部会との共催による企画です） </a:t>
            </a:r>
            <a:br>
              <a:rPr lang="ja-JP" altLang="en-US" dirty="0" smtClean="0"/>
            </a:br>
            <a:r>
              <a:rPr lang="ja-JP" altLang="en-US" dirty="0" smtClean="0"/>
              <a:t>　　１５：００　　開会挨拶　法政大学教授　小門裕幸様（ベンチャー学会部会長） </a:t>
            </a:r>
            <a:br>
              <a:rPr lang="ja-JP" altLang="en-US" dirty="0" smtClean="0"/>
            </a:br>
            <a:r>
              <a:rPr lang="ja-JP" altLang="en-US" dirty="0" smtClean="0"/>
              <a:t>　　１５：０５　「福島県飯館村における除染プラントの概要と活用されている知財・技術」　 </a:t>
            </a:r>
            <a:br>
              <a:rPr lang="ja-JP" altLang="en-US" dirty="0" smtClean="0"/>
            </a:br>
            <a:r>
              <a:rPr lang="ja-JP" altLang="en-US" dirty="0" smtClean="0"/>
              <a:t>　　　㈱</a:t>
            </a:r>
            <a:r>
              <a:rPr lang="en-US" altLang="ja-JP" dirty="0" smtClean="0"/>
              <a:t>CDM</a:t>
            </a:r>
            <a:r>
              <a:rPr lang="ja-JP" altLang="en-US" dirty="0" smtClean="0"/>
              <a:t>コンサルティング　代表取締役社長　早藤茂人様 </a:t>
            </a:r>
            <a:br>
              <a:rPr lang="ja-JP" altLang="en-US" dirty="0" smtClean="0"/>
            </a:br>
            <a:r>
              <a:rPr lang="ja-JP" altLang="en-US" dirty="0" smtClean="0"/>
              <a:t>　　１５：３５　「ナノダイヤモンドを用いるセシウムの除染法について」　 </a:t>
            </a:r>
            <a:br>
              <a:rPr lang="ja-JP" altLang="en-US" dirty="0" smtClean="0"/>
            </a:br>
            <a:r>
              <a:rPr lang="ja-JP" altLang="en-US" dirty="0" smtClean="0"/>
              <a:t>　　　ビジョン開発㈱　研究開発部本部長　松本和子様 </a:t>
            </a:r>
            <a:br>
              <a:rPr lang="ja-JP" altLang="en-US" dirty="0" smtClean="0"/>
            </a:br>
            <a:r>
              <a:rPr lang="ja-JP" altLang="en-US" dirty="0" smtClean="0"/>
              <a:t>　　１６：０５　「水耕型植物工場による被災地農地の復興について」　 </a:t>
            </a:r>
            <a:br>
              <a:rPr lang="ja-JP" altLang="en-US" dirty="0" smtClean="0"/>
            </a:br>
            <a:r>
              <a:rPr lang="ja-JP" altLang="en-US" dirty="0" smtClean="0"/>
              <a:t>　　　㈱リサイクルワン　代表取締役　木南陽介様 </a:t>
            </a:r>
          </a:p>
          <a:p>
            <a:pPr marL="0" indent="0">
              <a:buNone/>
            </a:pP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○特別企画　「被災地復興に使える知財・技術フォーラム」　第二部（講義室</a:t>
            </a:r>
            <a:r>
              <a:rPr lang="en-US" altLang="ja-JP" dirty="0" smtClean="0"/>
              <a:t>D</a:t>
            </a:r>
            <a:r>
              <a:rPr lang="ja-JP" altLang="en-US" dirty="0" smtClean="0"/>
              <a:t>） </a:t>
            </a:r>
            <a:br>
              <a:rPr lang="ja-JP" altLang="en-US" dirty="0" smtClean="0"/>
            </a:br>
            <a:r>
              <a:rPr lang="ja-JP" altLang="en-US" dirty="0" smtClean="0"/>
              <a:t>　　（日本ベンチャー学会カーブアウト・知財活用部会との共催による企画です） </a:t>
            </a:r>
            <a:br>
              <a:rPr lang="ja-JP" altLang="en-US" dirty="0" smtClean="0"/>
            </a:br>
            <a:r>
              <a:rPr lang="ja-JP" altLang="en-US" dirty="0" smtClean="0"/>
              <a:t>　　１７：００　「震災復興ナビについて」　 </a:t>
            </a:r>
            <a:br>
              <a:rPr lang="ja-JP" altLang="en-US" dirty="0" smtClean="0"/>
            </a:br>
            <a:r>
              <a:rPr lang="ja-JP" altLang="en-US" dirty="0" smtClean="0"/>
              <a:t>　　　㈱アスコエパートナーズ　代表取締役社長　安井秀行様 </a:t>
            </a:r>
            <a:br>
              <a:rPr lang="ja-JP" altLang="en-US" dirty="0" smtClean="0"/>
            </a:br>
            <a:r>
              <a:rPr lang="ja-JP" altLang="en-US" dirty="0" smtClean="0"/>
              <a:t>　　１７：３０　「被災地</a:t>
            </a:r>
            <a:r>
              <a:rPr lang="en-US" altLang="ja-JP" dirty="0" smtClean="0"/>
              <a:t>TV</a:t>
            </a:r>
            <a:r>
              <a:rPr lang="ja-JP" altLang="en-US" dirty="0" smtClean="0"/>
              <a:t>に接続する超小型</a:t>
            </a:r>
            <a:r>
              <a:rPr lang="en-US" altLang="ja-JP" dirty="0" smtClean="0"/>
              <a:t>STB</a:t>
            </a:r>
            <a:r>
              <a:rPr lang="ja-JP" altLang="en-US" dirty="0" smtClean="0"/>
              <a:t>と情報配信の仕組みについて」 </a:t>
            </a:r>
            <a:br>
              <a:rPr lang="ja-JP" altLang="en-US" dirty="0" smtClean="0"/>
            </a:br>
            <a:r>
              <a:rPr lang="ja-JP" altLang="en-US" dirty="0" smtClean="0"/>
              <a:t>　　　㈱グルーバ　代表取締役社長　木村幸夫様 </a:t>
            </a:r>
            <a:br>
              <a:rPr lang="ja-JP" altLang="en-US" dirty="0" smtClean="0"/>
            </a:br>
            <a:r>
              <a:rPr lang="ja-JP" altLang="en-US" dirty="0" smtClean="0"/>
              <a:t>　　１８：００　「震災復興支援イラスト集‘マグニチュード</a:t>
            </a:r>
            <a:r>
              <a:rPr lang="en-US" altLang="ja-JP" dirty="0" smtClean="0"/>
              <a:t>ZERO’</a:t>
            </a:r>
            <a:r>
              <a:rPr lang="ja-JP" altLang="en-US" dirty="0" smtClean="0"/>
              <a:t>の出版」　 </a:t>
            </a:r>
            <a:br>
              <a:rPr lang="ja-JP" altLang="en-US" dirty="0" smtClean="0"/>
            </a:br>
            <a:r>
              <a:rPr lang="ja-JP" altLang="en-US" dirty="0" smtClean="0"/>
              <a:t>　　　マインドクリエイターズ</a:t>
            </a:r>
            <a:r>
              <a:rPr lang="en-US" altLang="ja-JP" dirty="0" smtClean="0"/>
              <a:t>LLC</a:t>
            </a:r>
            <a:r>
              <a:rPr lang="ja-JP" altLang="en-US" dirty="0" smtClean="0"/>
              <a:t>　代表　本田恵理子様 </a:t>
            </a:r>
            <a:br>
              <a:rPr lang="ja-JP" altLang="en-US" dirty="0" smtClean="0"/>
            </a:br>
            <a:r>
              <a:rPr lang="ja-JP" altLang="en-US" dirty="0" smtClean="0"/>
              <a:t>　　１８：３０　　閉会　ネットワーキング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3395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２０１２年度の日程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2012</a:t>
            </a:r>
            <a:r>
              <a:rPr lang="ja-JP" altLang="ja-JP" dirty="0"/>
              <a:t>年　</a:t>
            </a:r>
            <a:r>
              <a:rPr lang="en-US" altLang="ja-JP" dirty="0"/>
              <a:t>4</a:t>
            </a:r>
            <a:r>
              <a:rPr lang="ja-JP" altLang="ja-JP" dirty="0"/>
              <a:t>月</a:t>
            </a:r>
            <a:r>
              <a:rPr lang="en-US" altLang="ja-JP" dirty="0"/>
              <a:t>14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5</a:t>
            </a:r>
            <a:r>
              <a:rPr lang="ja-JP" altLang="ja-JP" dirty="0"/>
              <a:t>月</a:t>
            </a:r>
            <a:r>
              <a:rPr lang="en-US" altLang="ja-JP" dirty="0"/>
              <a:t>12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6</a:t>
            </a:r>
            <a:r>
              <a:rPr lang="ja-JP" altLang="ja-JP" dirty="0"/>
              <a:t>月</a:t>
            </a:r>
            <a:r>
              <a:rPr lang="en-US" altLang="ja-JP" dirty="0"/>
              <a:t>9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7</a:t>
            </a:r>
            <a:r>
              <a:rPr lang="ja-JP" altLang="ja-JP" dirty="0"/>
              <a:t>月</a:t>
            </a:r>
            <a:r>
              <a:rPr lang="en-US" altLang="ja-JP" dirty="0"/>
              <a:t>7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9</a:t>
            </a:r>
            <a:r>
              <a:rPr lang="ja-JP" altLang="ja-JP" dirty="0"/>
              <a:t>月</a:t>
            </a:r>
            <a:r>
              <a:rPr lang="en-US" altLang="ja-JP" dirty="0"/>
              <a:t>8</a:t>
            </a:r>
            <a:r>
              <a:rPr lang="ja-JP" altLang="ja-JP" dirty="0"/>
              <a:t>日（土）※</a:t>
            </a:r>
            <a:r>
              <a:rPr lang="ja-JP" altLang="ja-JP" dirty="0" smtClean="0"/>
              <a:t>ワークショップ</a:t>
            </a:r>
            <a:endParaRPr lang="en-US" altLang="ja-JP" dirty="0" smtClean="0"/>
          </a:p>
          <a:p>
            <a:r>
              <a:rPr lang="en-US" altLang="ja-JP" dirty="0" smtClean="0"/>
              <a:t>10</a:t>
            </a:r>
            <a:r>
              <a:rPr lang="ja-JP" altLang="ja-JP" dirty="0"/>
              <a:t>月</a:t>
            </a:r>
            <a:r>
              <a:rPr lang="en-US" altLang="ja-JP" dirty="0"/>
              <a:t>6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11</a:t>
            </a:r>
            <a:r>
              <a:rPr lang="ja-JP" altLang="ja-JP" dirty="0"/>
              <a:t>月</a:t>
            </a:r>
            <a:r>
              <a:rPr lang="en-US" altLang="ja-JP" dirty="0"/>
              <a:t>10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12</a:t>
            </a:r>
            <a:r>
              <a:rPr lang="ja-JP" altLang="ja-JP" dirty="0"/>
              <a:t>月</a:t>
            </a:r>
            <a:r>
              <a:rPr lang="en-US" altLang="ja-JP" dirty="0"/>
              <a:t>15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2013</a:t>
            </a:r>
            <a:r>
              <a:rPr lang="ja-JP" altLang="ja-JP" dirty="0"/>
              <a:t>年　</a:t>
            </a:r>
            <a:r>
              <a:rPr lang="en-US" altLang="ja-JP" dirty="0"/>
              <a:t>1</a:t>
            </a:r>
            <a:r>
              <a:rPr lang="ja-JP" altLang="ja-JP" dirty="0"/>
              <a:t>月</a:t>
            </a:r>
            <a:r>
              <a:rPr lang="en-US" altLang="ja-JP" dirty="0"/>
              <a:t>12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/>
          </a:p>
          <a:p>
            <a:r>
              <a:rPr lang="en-US" altLang="ja-JP" dirty="0" smtClean="0"/>
              <a:t>2</a:t>
            </a:r>
            <a:r>
              <a:rPr lang="ja-JP" altLang="ja-JP" dirty="0"/>
              <a:t>月</a:t>
            </a:r>
            <a:r>
              <a:rPr lang="en-US" altLang="ja-JP" dirty="0"/>
              <a:t>9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lang="en-US" altLang="ja-JP" dirty="0" smtClean="0"/>
          </a:p>
          <a:p>
            <a:r>
              <a:rPr lang="en-US" altLang="ja-JP" dirty="0" smtClean="0"/>
              <a:t>3</a:t>
            </a:r>
            <a:r>
              <a:rPr lang="ja-JP" altLang="ja-JP" dirty="0"/>
              <a:t>月</a:t>
            </a:r>
            <a:r>
              <a:rPr lang="en-US" altLang="ja-JP" dirty="0"/>
              <a:t>9</a:t>
            </a:r>
            <a:r>
              <a:rPr lang="ja-JP" altLang="ja-JP" dirty="0"/>
              <a:t>日（土</a:t>
            </a:r>
            <a:r>
              <a:rPr lang="ja-JP" altLang="ja-JP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673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今後ともどうぞよろしく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お願いいたします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54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皆様、ご参加どうもありがとう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ございます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12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16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御社の特許戦略がダメな理由 </a:t>
            </a:r>
            <a:endParaRPr lang="en-US" altLang="ja-JP" dirty="0" smtClean="0"/>
          </a:p>
          <a:p>
            <a:r>
              <a:rPr lang="ja-JP" altLang="en-US" dirty="0" smtClean="0"/>
              <a:t>講師：長谷川曉司様（長谷川知財戦略コンサルティング代表、元・三菱化学株式会社理事） </a:t>
            </a:r>
            <a:endParaRPr lang="en-US" altLang="ja-JP" dirty="0" smtClean="0"/>
          </a:p>
          <a:p>
            <a:r>
              <a:rPr lang="ja-JP" altLang="en-US" dirty="0" smtClean="0"/>
              <a:t>（</a:t>
            </a:r>
            <a:r>
              <a:rPr lang="ja-JP" altLang="en-US" dirty="0"/>
              <a:t>特許戦略工学</a:t>
            </a:r>
            <a:r>
              <a:rPr lang="ja-JP" altLang="en-US" dirty="0" smtClean="0"/>
              <a:t>分科会</a:t>
            </a:r>
            <a:r>
              <a:rPr lang="ja-JP" altLang="en-US" dirty="0"/>
              <a:t>による</a:t>
            </a:r>
            <a:r>
              <a:rPr lang="ja-JP" altLang="en-US" dirty="0" smtClean="0"/>
              <a:t>企画です。）</a:t>
            </a:r>
            <a:br>
              <a:rPr lang="ja-JP" altLang="en-US" dirty="0" smtClean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496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5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14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特許は楽しい！－</a:t>
            </a:r>
            <a:r>
              <a:rPr lang="en-US" altLang="ja-JP" dirty="0" smtClean="0"/>
              <a:t>『</a:t>
            </a:r>
            <a:r>
              <a:rPr lang="ja-JP" altLang="en-US" dirty="0" smtClean="0"/>
              <a:t>女子大生マイの特許ファイル</a:t>
            </a:r>
            <a:r>
              <a:rPr lang="en-US" altLang="ja-JP" dirty="0" smtClean="0"/>
              <a:t>』</a:t>
            </a:r>
            <a:r>
              <a:rPr lang="ja-JP" altLang="en-US" dirty="0" smtClean="0"/>
              <a:t>の著者が語る発明エピソード </a:t>
            </a:r>
            <a:endParaRPr lang="en-US" altLang="ja-JP" dirty="0"/>
          </a:p>
          <a:p>
            <a:r>
              <a:rPr lang="ja-JP" altLang="en-US" dirty="0" smtClean="0"/>
              <a:t>講師：稲森謙太郎様（科学技術ジャーナリスト・弁理士・米国公認会計士） </a:t>
            </a:r>
            <a:endParaRPr lang="en-US" altLang="ja-JP" dirty="0"/>
          </a:p>
          <a:p>
            <a:r>
              <a:rPr lang="ja-JP" altLang="en-US" dirty="0" smtClean="0"/>
              <a:t>（特許戦略工学分科会による企画です。） </a:t>
            </a:r>
            <a:br>
              <a:rPr lang="ja-JP" altLang="en-US" dirty="0" smtClean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4629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11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特許になる発明の創り方　ワークショップ版</a:t>
            </a:r>
            <a:endParaRPr lang="en-US" altLang="ja-JP" dirty="0" smtClean="0"/>
          </a:p>
          <a:p>
            <a:r>
              <a:rPr lang="ja-JP" altLang="en-US" dirty="0" smtClean="0"/>
              <a:t>講師：川北喜十郎様（川北国際特許事務所　弁理士） </a:t>
            </a:r>
            <a:endParaRPr lang="en-US" altLang="ja-JP" dirty="0"/>
          </a:p>
          <a:p>
            <a:r>
              <a:rPr lang="ja-JP" altLang="en-US" dirty="0" smtClean="0"/>
              <a:t>（特許戦略工学分科会による企画です）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296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7</a:t>
            </a:r>
            <a:r>
              <a:rPr lang="ja-JP" altLang="en-US" dirty="0" smtClean="0"/>
              <a:t>月</a:t>
            </a:r>
            <a:r>
              <a:rPr lang="en-US" altLang="ja-JP" dirty="0" smtClean="0"/>
              <a:t>9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特許的思考によるアイデア発想法 </a:t>
            </a:r>
            <a:endParaRPr lang="en-US" altLang="ja-JP" dirty="0" smtClean="0"/>
          </a:p>
          <a:p>
            <a:r>
              <a:rPr lang="ja-JP" altLang="en-US" dirty="0" smtClean="0"/>
              <a:t>講師：橘和之様（一燈国際特許事務所　所長弁理士） </a:t>
            </a:r>
            <a:endParaRPr lang="en-US" altLang="ja-JP" dirty="0" smtClean="0"/>
          </a:p>
          <a:p>
            <a:r>
              <a:rPr lang="ja-JP" altLang="en-US" dirty="0" smtClean="0"/>
              <a:t>（特許戦略工学分科会による企画です）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619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17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土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652" y="1268760"/>
            <a:ext cx="9116348" cy="5472608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11</a:t>
            </a:r>
            <a:r>
              <a:rPr lang="ja-JP" altLang="en-US" dirty="0" smtClean="0"/>
              <a:t>回　知的財産・産学連携ワークショップ（第</a:t>
            </a:r>
            <a:r>
              <a:rPr lang="en-US" altLang="ja-JP" dirty="0" smtClean="0"/>
              <a:t>127</a:t>
            </a:r>
            <a:r>
              <a:rPr lang="ja-JP" altLang="en-US" dirty="0" smtClean="0"/>
              <a:t>回知的財産マネジメント研究会） </a:t>
            </a:r>
            <a:br>
              <a:rPr lang="ja-JP" altLang="en-US" dirty="0" smtClean="0"/>
            </a:br>
            <a:r>
              <a:rPr lang="ja-JP" altLang="en-US" dirty="0" smtClean="0"/>
              <a:t>「ソーシャルメディアとイノベーション」</a:t>
            </a:r>
            <a:endParaRPr lang="en-US" altLang="ja-JP" dirty="0" smtClean="0"/>
          </a:p>
          <a:p>
            <a:r>
              <a:rPr lang="en-US" altLang="ja-JP" dirty="0" smtClean="0"/>
              <a:t>13:00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14:30</a:t>
            </a:r>
            <a:r>
              <a:rPr lang="ja-JP" altLang="en-US" dirty="0" smtClean="0"/>
              <a:t>　プレナリー・セッション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</a:t>
            </a:r>
            <a:r>
              <a:rPr lang="en-US" altLang="ja-JP" dirty="0" smtClean="0"/>
              <a:t>13:00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13:05</a:t>
            </a:r>
            <a:r>
              <a:rPr lang="ja-JP" altLang="en-US" dirty="0" smtClean="0"/>
              <a:t>　開会の挨拶　藤原奈保子 </a:t>
            </a:r>
            <a:br>
              <a:rPr lang="ja-JP" altLang="en-US" dirty="0" smtClean="0"/>
            </a:br>
            <a:r>
              <a:rPr lang="ja-JP" altLang="en-US" dirty="0" smtClean="0"/>
              <a:t>　　</a:t>
            </a:r>
            <a:r>
              <a:rPr lang="en-US" altLang="ja-JP" dirty="0" smtClean="0"/>
              <a:t>13:05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13:20</a:t>
            </a:r>
            <a:r>
              <a:rPr lang="ja-JP" altLang="en-US" dirty="0" smtClean="0"/>
              <a:t>　今年一年の知財　西村由希子 </a:t>
            </a:r>
            <a:br>
              <a:rPr lang="ja-JP" altLang="en-US" dirty="0" smtClean="0"/>
            </a:br>
            <a:r>
              <a:rPr lang="ja-JP" altLang="en-US" dirty="0" smtClean="0"/>
              <a:t>　　</a:t>
            </a:r>
            <a:r>
              <a:rPr lang="en-US" altLang="ja-JP" dirty="0" smtClean="0"/>
              <a:t>13:20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13:30</a:t>
            </a:r>
            <a:r>
              <a:rPr lang="ja-JP" altLang="en-US" dirty="0" smtClean="0"/>
              <a:t>　ワークショップの説明　隅藏康一 </a:t>
            </a:r>
            <a:br>
              <a:rPr lang="ja-JP" altLang="en-US" dirty="0" smtClean="0"/>
            </a:br>
            <a:r>
              <a:rPr lang="ja-JP" altLang="en-US" dirty="0" smtClean="0"/>
              <a:t>　　</a:t>
            </a:r>
            <a:r>
              <a:rPr lang="en-US" altLang="ja-JP" dirty="0" smtClean="0"/>
              <a:t>13:30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14:30</a:t>
            </a:r>
            <a:r>
              <a:rPr lang="ja-JP" altLang="en-US" dirty="0" smtClean="0"/>
              <a:t>　基調講演　「ソーシャルメディアで、私たちの生き方とビジネスはどう変わるか？」イケダハヤト（ライター、コンサルタント） 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endParaRPr lang="ja-JP" altLang="en-US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029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ワークショップ２０１１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8457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14:45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16:15</a:t>
            </a:r>
            <a:r>
              <a:rPr lang="ja-JP" altLang="en-US" dirty="0" smtClean="0"/>
              <a:t>　セッション１　三部屋で並行して開催します </a:t>
            </a:r>
            <a:br>
              <a:rPr lang="ja-JP" altLang="en-US" dirty="0" smtClean="0"/>
            </a:br>
            <a:r>
              <a:rPr lang="ja-JP" altLang="en-US" dirty="0" smtClean="0"/>
              <a:t>　（１－１）　ソーシャルメディアに関する</a:t>
            </a:r>
            <a:r>
              <a:rPr lang="en-US" altLang="ja-JP" dirty="0" smtClean="0"/>
              <a:t>Q&amp;A </a:t>
            </a:r>
            <a:br>
              <a:rPr lang="en-US" altLang="ja-JP" dirty="0" smtClean="0"/>
            </a:br>
            <a:r>
              <a:rPr lang="ja-JP" altLang="en-US" dirty="0" smtClean="0"/>
              <a:t>　　オーガナイザー：山田光利、隅藏康一 </a:t>
            </a:r>
            <a:br>
              <a:rPr lang="ja-JP" altLang="en-US" dirty="0" smtClean="0"/>
            </a:br>
            <a:r>
              <a:rPr lang="ja-JP" altLang="en-US" dirty="0" smtClean="0"/>
              <a:t>　　ゲスト：イケダハヤト（ライター、コンサルタント） </a:t>
            </a:r>
            <a:br>
              <a:rPr lang="ja-JP" altLang="en-US" dirty="0" smtClean="0"/>
            </a:br>
            <a:r>
              <a:rPr lang="ja-JP" altLang="en-US" dirty="0" smtClean="0"/>
              <a:t>　（１－２）　震災とメディア </a:t>
            </a:r>
            <a:br>
              <a:rPr lang="ja-JP" altLang="en-US" dirty="0" smtClean="0"/>
            </a:br>
            <a:r>
              <a:rPr lang="ja-JP" altLang="en-US" dirty="0" smtClean="0"/>
              <a:t>　　オーガナイザー：西村由希子、岩崎匡寿 </a:t>
            </a:r>
            <a:br>
              <a:rPr lang="ja-JP" altLang="en-US" dirty="0" smtClean="0"/>
            </a:br>
            <a:r>
              <a:rPr lang="ja-JP" altLang="en-US" dirty="0" smtClean="0"/>
              <a:t>　　ゲスト：標葉隆馬（総合研究大学院大学　助教） </a:t>
            </a:r>
            <a:br>
              <a:rPr lang="ja-JP" altLang="en-US" dirty="0" smtClean="0"/>
            </a:br>
            <a:r>
              <a:rPr lang="ja-JP" altLang="en-US" dirty="0" smtClean="0"/>
              <a:t>　（１－３）　ソーシャルメディアと法律上の課題 </a:t>
            </a:r>
            <a:br>
              <a:rPr lang="ja-JP" altLang="en-US" dirty="0" smtClean="0"/>
            </a:br>
            <a:r>
              <a:rPr lang="ja-JP" altLang="en-US" dirty="0" smtClean="0"/>
              <a:t>　　オーガナイザー：安田和史、清水利明 </a:t>
            </a:r>
            <a:br>
              <a:rPr lang="ja-JP" altLang="en-US" dirty="0" smtClean="0"/>
            </a:br>
            <a:r>
              <a:rPr lang="ja-JP" altLang="en-US" dirty="0" smtClean="0"/>
              <a:t>　　ゲスト：北林理沙（株式会社　</a:t>
            </a:r>
            <a:r>
              <a:rPr lang="en-US" altLang="ja-JP" dirty="0" smtClean="0"/>
              <a:t>PSS</a:t>
            </a:r>
            <a:r>
              <a:rPr lang="ja-JP" altLang="en-US" dirty="0" smtClean="0"/>
              <a:t>　取締役事業部長、電気通信大学客員研究員）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207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ワークショップ２０１１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26302" y="1196752"/>
            <a:ext cx="9170302" cy="5661248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16:30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18:00</a:t>
            </a:r>
            <a:r>
              <a:rPr lang="ja-JP" altLang="en-US" dirty="0" smtClean="0"/>
              <a:t>　セッション２　三部屋で並行して開催します </a:t>
            </a:r>
            <a:br>
              <a:rPr lang="ja-JP" altLang="en-US" dirty="0" smtClean="0"/>
            </a:br>
            <a:r>
              <a:rPr lang="ja-JP" altLang="en-US" dirty="0" smtClean="0"/>
              <a:t>　（２－１）　ソーシャルメディアで生まれる新しいイノベーションの形 </a:t>
            </a:r>
            <a:br>
              <a:rPr lang="ja-JP" altLang="en-US" dirty="0" smtClean="0"/>
            </a:br>
            <a:r>
              <a:rPr lang="ja-JP" altLang="en-US" dirty="0" smtClean="0"/>
              <a:t>　　オーガナイザー：山田光利 </a:t>
            </a:r>
            <a:br>
              <a:rPr lang="ja-JP" altLang="en-US" dirty="0" smtClean="0"/>
            </a:br>
            <a:r>
              <a:rPr lang="ja-JP" altLang="en-US" dirty="0" smtClean="0"/>
              <a:t>　（２－２）　ソーシャルメディアと人材流動：フェイスブックからリンクトインまで </a:t>
            </a:r>
            <a:br>
              <a:rPr lang="ja-JP" altLang="en-US" dirty="0" smtClean="0"/>
            </a:br>
            <a:r>
              <a:rPr lang="ja-JP" altLang="en-US" dirty="0" smtClean="0"/>
              <a:t>　　オーガナイザー：三嶋雄太 </a:t>
            </a:r>
            <a:br>
              <a:rPr lang="ja-JP" altLang="en-US" dirty="0" smtClean="0"/>
            </a:br>
            <a:r>
              <a:rPr lang="ja-JP" altLang="en-US" dirty="0" smtClean="0"/>
              <a:t>　　ゲスト：谷口正樹（コンサルタント兼ブロガー） </a:t>
            </a:r>
            <a:br>
              <a:rPr lang="ja-JP" altLang="en-US" dirty="0" smtClean="0"/>
            </a:br>
            <a:r>
              <a:rPr lang="ja-JP" altLang="en-US" dirty="0" smtClean="0"/>
              <a:t>　（２－３）　ソーシャルメディアのための端末と通信環境：スマートフォンとモバイルネットワークの進化 </a:t>
            </a:r>
            <a:br>
              <a:rPr lang="ja-JP" altLang="en-US" dirty="0" smtClean="0"/>
            </a:br>
            <a:r>
              <a:rPr lang="ja-JP" altLang="en-US" dirty="0" smtClean="0"/>
              <a:t>　　オーガナイザー：藤原奈保子、隅藏康一 </a:t>
            </a:r>
            <a:br>
              <a:rPr lang="ja-JP" altLang="en-US" dirty="0" smtClean="0"/>
            </a:br>
            <a:r>
              <a:rPr lang="ja-JP" altLang="en-US" dirty="0" smtClean="0"/>
              <a:t>　　ゲスト：新井均（ネクシム・コミュニケーションズ株式会社　代表取締役） </a:t>
            </a:r>
            <a:br>
              <a:rPr lang="ja-JP" altLang="en-US" dirty="0" smtClean="0"/>
            </a:b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18:15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18:45</a:t>
            </a:r>
            <a:r>
              <a:rPr lang="ja-JP" altLang="en-US" dirty="0" smtClean="0"/>
              <a:t>　各セッションからの報告、クロージング　講義室</a:t>
            </a:r>
            <a:r>
              <a:rPr lang="en-US" altLang="ja-JP" dirty="0" smtClean="0"/>
              <a:t>L </a:t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19:00</a:t>
            </a:r>
            <a:r>
              <a:rPr lang="ja-JP" altLang="en-US" dirty="0" smtClean="0"/>
              <a:t>－</a:t>
            </a:r>
            <a:r>
              <a:rPr lang="en-US" altLang="ja-JP" dirty="0" smtClean="0"/>
              <a:t>21:00</a:t>
            </a:r>
            <a:r>
              <a:rPr lang="ja-JP" altLang="en-US" dirty="0" smtClean="0"/>
              <a:t>　懇親会　</a:t>
            </a:r>
            <a:r>
              <a:rPr lang="en-US" altLang="ja-JP" dirty="0" smtClean="0"/>
              <a:t>4</a:t>
            </a:r>
            <a:r>
              <a:rPr lang="ja-JP" altLang="en-US" dirty="0" smtClean="0"/>
              <a:t>階　研究会室</a:t>
            </a:r>
            <a:r>
              <a:rPr lang="en-US" altLang="ja-JP" dirty="0" smtClean="0"/>
              <a:t>4A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1212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303</Words>
  <Application>Microsoft Office PowerPoint</Application>
  <PresentationFormat>画面に合わせる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２０１１年度　Smips 全体セッションを振り返る</vt:lpstr>
      <vt:lpstr>皆様、ご参加どうもありがとう ございます</vt:lpstr>
      <vt:lpstr>2011年4月16日(土)</vt:lpstr>
      <vt:lpstr>2011年5月14日(土)</vt:lpstr>
      <vt:lpstr>2011年6月11日(土)</vt:lpstr>
      <vt:lpstr>2011年7月9日(土)</vt:lpstr>
      <vt:lpstr>2011年9月17日(土)</vt:lpstr>
      <vt:lpstr>ワークショップ２０１１</vt:lpstr>
      <vt:lpstr>ワークショップ２０１１</vt:lpstr>
      <vt:lpstr>2011年10月8日(土)</vt:lpstr>
      <vt:lpstr>2011年11月12日(土)</vt:lpstr>
      <vt:lpstr>2011年12月10日(土)</vt:lpstr>
      <vt:lpstr>2012年1月14日(土)</vt:lpstr>
      <vt:lpstr>2012年2月18日(土)</vt:lpstr>
      <vt:lpstr>２０１２年度の日程</vt:lpstr>
      <vt:lpstr>今後ともどうぞよろしく お願いいたします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２０１１年度　Smips 全体セッションを振り返る</dc:title>
  <dc:creator>隅蔵 康一</dc:creator>
  <cp:lastModifiedBy>隅蔵 康一</cp:lastModifiedBy>
  <cp:revision>4</cp:revision>
  <dcterms:created xsi:type="dcterms:W3CDTF">2012-03-10T05:37:42Z</dcterms:created>
  <dcterms:modified xsi:type="dcterms:W3CDTF">2012-03-10T06:00:49Z</dcterms:modified>
</cp:coreProperties>
</file>