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3"/>
  </p:notesMasterIdLst>
  <p:handoutMasterIdLst>
    <p:handoutMasterId r:id="rId14"/>
  </p:handoutMasterIdLst>
  <p:sldIdLst>
    <p:sldId id="256" r:id="rId3"/>
    <p:sldId id="257" r:id="rId4"/>
    <p:sldId id="258" r:id="rId5"/>
    <p:sldId id="262" r:id="rId6"/>
    <p:sldId id="263" r:id="rId7"/>
    <p:sldId id="264" r:id="rId8"/>
    <p:sldId id="265" r:id="rId9"/>
    <p:sldId id="266" r:id="rId10"/>
    <p:sldId id="267" r:id="rId11"/>
    <p:sldId id="261"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350D"/>
    <a:srgbClr val="FF6600"/>
    <a:srgbClr val="FE5230"/>
    <a:srgbClr val="CE5002"/>
    <a:srgbClr val="FFFCFB"/>
    <a:srgbClr val="FE7458"/>
    <a:srgbClr val="FE4D2A"/>
    <a:srgbClr val="359002"/>
    <a:srgbClr val="F9B073"/>
    <a:srgbClr val="E7B4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756" y="-84"/>
      </p:cViewPr>
      <p:guideLst>
        <p:guide orient="horz"/>
        <p:guide pos="5759"/>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8" d="100"/>
          <a:sy n="68" d="100"/>
        </p:scale>
        <p:origin x="-179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EFE7B20-982D-4081-901C-95E2BE14978C}" type="datetimeFigureOut">
              <a:rPr lang="en-US" smtClean="0"/>
              <a:pPr/>
              <a:t>3/9/2013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735017-1A0A-4F0D-A41C-E912A922E010}" type="slidenum">
              <a:rPr lang="en-US" smtClean="0"/>
              <a:pPr/>
              <a:t>‹#›</a:t>
            </a:fld>
            <a:endParaRPr lang="en-US"/>
          </a:p>
        </p:txBody>
      </p:sp>
    </p:spTree>
    <p:extLst>
      <p:ext uri="{BB962C8B-B14F-4D97-AF65-F5344CB8AC3E}">
        <p14:creationId xmlns:p14="http://schemas.microsoft.com/office/powerpoint/2010/main" val="393360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FC0F9A-9BC7-4946-B251-B47E5496A362}" type="datetimeFigureOut">
              <a:rPr kumimoji="1" lang="ja-JP" altLang="en-US" smtClean="0"/>
              <a:pPr/>
              <a:t>2013/3/9</a:t>
            </a:fld>
            <a:endParaRPr kumimoji="1"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en-US" smtClean="0"/>
              <a:t>Click to edit Master text styles</a:t>
            </a:r>
          </a:p>
          <a:p>
            <a:pPr lvl="1"/>
            <a:r>
              <a:rPr kumimoji="1" lang="en-US" smtClean="0"/>
              <a:t>Second level</a:t>
            </a:r>
          </a:p>
          <a:p>
            <a:pPr lvl="2"/>
            <a:r>
              <a:rPr kumimoji="1" lang="en-US" smtClean="0"/>
              <a:t>Third level</a:t>
            </a:r>
          </a:p>
          <a:p>
            <a:pPr lvl="3"/>
            <a:r>
              <a:rPr kumimoji="1" lang="en-US" smtClean="0"/>
              <a:t>Fourth level</a:t>
            </a:r>
          </a:p>
          <a:p>
            <a:pPr lvl="4"/>
            <a:r>
              <a:rPr kumimoji="1" lang="en-US" smtClean="0"/>
              <a:t>Fifth level</a:t>
            </a:r>
            <a:endParaRPr kumimoji="1"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417319-8BCD-4BD8-A304-F4E57144C0BF}" type="slidenum">
              <a:rPr kumimoji="1" lang="en-US" smtClean="0"/>
              <a:pPr/>
              <a:t>‹#›</a:t>
            </a:fld>
            <a:endParaRPr kumimoji="1" lang="en-US"/>
          </a:p>
        </p:txBody>
      </p:sp>
    </p:spTree>
    <p:extLst>
      <p:ext uri="{BB962C8B-B14F-4D97-AF65-F5344CB8AC3E}">
        <p14:creationId xmlns:p14="http://schemas.microsoft.com/office/powerpoint/2010/main" val="34126316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ja-JP" altLang="en-US" noProof="0" dirty="0"/>
          </a:p>
        </p:txBody>
      </p:sp>
      <p:sp>
        <p:nvSpPr>
          <p:cNvPr id="4" name="Slide Number Placeholder 3"/>
          <p:cNvSpPr>
            <a:spLocks noGrp="1"/>
          </p:cNvSpPr>
          <p:nvPr>
            <p:ph type="sldNum" sz="quarter" idx="10"/>
          </p:nvPr>
        </p:nvSpPr>
        <p:spPr/>
        <p:txBody>
          <a:bodyPr/>
          <a:lstStyle/>
          <a:p>
            <a:fld id="{1B417319-8BCD-4BD8-A304-F4E57144C0BF}" type="slidenum">
              <a:rPr kumimoji="1" lang="en-US" smtClean="0"/>
              <a:pPr/>
              <a:t>1</a:t>
            </a:fld>
            <a:endParaRPr kumimoji="1"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417319-8BCD-4BD8-A304-F4E57144C0BF}" type="slidenum">
              <a:rPr kumimoji="1" lang="en-US" smtClean="0"/>
              <a:pPr/>
              <a:t>9</a:t>
            </a:fld>
            <a:endParaRPr kumimoji="1" lang="en-US"/>
          </a:p>
        </p:txBody>
      </p:sp>
    </p:spTree>
    <p:extLst>
      <p:ext uri="{BB962C8B-B14F-4D97-AF65-F5344CB8AC3E}">
        <p14:creationId xmlns:p14="http://schemas.microsoft.com/office/powerpoint/2010/main" val="22924971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cap="none" spc="100">
                <a:ln w="19050">
                  <a:solidFill>
                    <a:schemeClr val="bg1"/>
                  </a:solidFill>
                  <a:prstDash val="solid"/>
                </a:ln>
                <a:solidFill>
                  <a:srgbClr val="4B350D"/>
                </a:solidFill>
                <a:effectLst/>
              </a:defRPr>
            </a:lvl1pPr>
          </a:lstStyle>
          <a:p>
            <a:r>
              <a:rPr kumimoji="1" lang="ja-JP" altLang="en-US" smtClean="0"/>
              <a:t>マスター タイトルの書式設定</a:t>
            </a:r>
            <a:endParaRPr kumimoji="1"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1" cap="none" spc="0" baseline="0">
                <a:ln w="19050" cmpd="sng">
                  <a:solidFill>
                    <a:schemeClr val="bg1"/>
                  </a:solidFill>
                </a:ln>
                <a:solidFill>
                  <a:srgbClr val="4B350D"/>
                </a:solidFill>
                <a:effectLst/>
                <a:latin typeface="+mn-lt"/>
                <a:ea typeface="+mn-ea"/>
                <a:cs typeface="Microsoft Sans Serif"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en-US" dirty="0"/>
          </a:p>
        </p:txBody>
      </p:sp>
      <p:sp>
        <p:nvSpPr>
          <p:cNvPr id="4" name="Date Placeholder 3"/>
          <p:cNvSpPr>
            <a:spLocks noGrp="1"/>
          </p:cNvSpPr>
          <p:nvPr>
            <p:ph type="dt" sz="half" idx="10"/>
          </p:nvPr>
        </p:nvSpPr>
        <p:spPr/>
        <p:txBody>
          <a:bodyPr/>
          <a:lstStyle>
            <a:lvl1pPr>
              <a:defRPr>
                <a:solidFill>
                  <a:srgbClr val="4B350D"/>
                </a:solidFill>
              </a:defRPr>
            </a:lvl1pPr>
          </a:lstStyle>
          <a:p>
            <a:fld id="{C4B712F9-427F-495B-8EAF-3D7158842802}" type="datetimeFigureOut">
              <a:rPr lang="ja-JP" altLang="en-US" smtClean="0"/>
              <a:pPr/>
              <a:t>2013/3/9</a:t>
            </a:fld>
            <a:endParaRPr lang="en-US" dirty="0"/>
          </a:p>
        </p:txBody>
      </p:sp>
      <p:sp>
        <p:nvSpPr>
          <p:cNvPr id="5" name="Footer Placeholder 4"/>
          <p:cNvSpPr>
            <a:spLocks noGrp="1"/>
          </p:cNvSpPr>
          <p:nvPr>
            <p:ph type="ftr" sz="quarter" idx="11"/>
          </p:nvPr>
        </p:nvSpPr>
        <p:spPr/>
        <p:txBody>
          <a:bodyPr/>
          <a:lstStyle>
            <a:lvl1pPr>
              <a:defRPr>
                <a:solidFill>
                  <a:srgbClr val="4B350D"/>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4B350D"/>
                </a:solidFill>
              </a:defRPr>
            </a:lvl1pPr>
          </a:lstStyle>
          <a:p>
            <a:fld id="{8BA248B8-8A7E-40E4-AEA6-2B6164D6A3F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smtClean="0"/>
              <a:t>マスター タイトルの書式設定</a:t>
            </a:r>
            <a:endParaRPr kumimoji="1" lang="en-US" dirty="0"/>
          </a:p>
        </p:txBody>
      </p:sp>
      <p:sp>
        <p:nvSpPr>
          <p:cNvPr id="3" name="Vertical Text Placeholder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4" name="Date Placeholder 3"/>
          <p:cNvSpPr>
            <a:spLocks noGrp="1"/>
          </p:cNvSpPr>
          <p:nvPr>
            <p:ph type="dt" sz="half" idx="10"/>
          </p:nvPr>
        </p:nvSpPr>
        <p:spPr/>
        <p:txBody>
          <a:bodyPr/>
          <a:lstStyle/>
          <a:p>
            <a:fld id="{C4B712F9-427F-495B-8EAF-3D7158842802}" type="datetimeFigureOut">
              <a:rPr kumimoji="1" lang="ja-JP" altLang="en-US" smtClean="0"/>
              <a:pPr/>
              <a:t>2013/3/9</a:t>
            </a:fld>
            <a:endParaRPr kumimoji="1" lang="en-US"/>
          </a:p>
        </p:txBody>
      </p:sp>
      <p:sp>
        <p:nvSpPr>
          <p:cNvPr id="5" name="Footer Placeholder 4"/>
          <p:cNvSpPr>
            <a:spLocks noGrp="1"/>
          </p:cNvSpPr>
          <p:nvPr>
            <p:ph type="ftr" sz="quarter" idx="11"/>
          </p:nvPr>
        </p:nvSpPr>
        <p:spPr/>
        <p:txBody>
          <a:bodyPr/>
          <a:lstStyle/>
          <a:p>
            <a:endParaRPr kumimoji="1" lang="en-US"/>
          </a:p>
        </p:txBody>
      </p:sp>
      <p:sp>
        <p:nvSpPr>
          <p:cNvPr id="6" name="Slide Number Placeholder 5"/>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4" name="Date Placeholder 3"/>
          <p:cNvSpPr>
            <a:spLocks noGrp="1"/>
          </p:cNvSpPr>
          <p:nvPr>
            <p:ph type="dt" sz="half" idx="10"/>
          </p:nvPr>
        </p:nvSpPr>
        <p:spPr/>
        <p:txBody>
          <a:bodyPr/>
          <a:lstStyle/>
          <a:p>
            <a:fld id="{C4B712F9-427F-495B-8EAF-3D7158842802}" type="datetimeFigureOut">
              <a:rPr kumimoji="1" lang="ja-JP" altLang="en-US" smtClean="0"/>
              <a:pPr/>
              <a:t>2013/3/9</a:t>
            </a:fld>
            <a:endParaRPr kumimoji="1" lang="en-US"/>
          </a:p>
        </p:txBody>
      </p:sp>
      <p:sp>
        <p:nvSpPr>
          <p:cNvPr id="5" name="Footer Placeholder 4"/>
          <p:cNvSpPr>
            <a:spLocks noGrp="1"/>
          </p:cNvSpPr>
          <p:nvPr>
            <p:ph type="ftr" sz="quarter" idx="11"/>
          </p:nvPr>
        </p:nvSpPr>
        <p:spPr/>
        <p:txBody>
          <a:bodyPr/>
          <a:lstStyle/>
          <a:p>
            <a:endParaRPr kumimoji="1" lang="en-US"/>
          </a:p>
        </p:txBody>
      </p:sp>
      <p:sp>
        <p:nvSpPr>
          <p:cNvPr id="6" name="Slide Number Placeholder 5"/>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smtClean="0"/>
              <a:t>マスター タイトルの書式設定</a:t>
            </a:r>
            <a:endParaRPr kumimoji="1" lang="en-US" dirty="0"/>
          </a:p>
        </p:txBody>
      </p:sp>
      <p:sp>
        <p:nvSpPr>
          <p:cNvPr id="3" name="Content Placeholder 2"/>
          <p:cNvSpPr>
            <a:spLocks noGrp="1"/>
          </p:cNvSpPr>
          <p:nvPr>
            <p:ph idx="1"/>
          </p:nvPr>
        </p:nvSpPr>
        <p:spPr/>
        <p:txBody>
          <a:bodyPr/>
          <a:lstStyle>
            <a:lvl5pPr>
              <a:defRPr/>
            </a:lvl5pPr>
            <a:lvl6pPr>
              <a:buFontTx/>
              <a:buBlip>
                <a:blip r:embed="rId3"/>
              </a:buBlip>
              <a:defRPr/>
            </a:lvl6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smtClean="0"/>
          </a:p>
        </p:txBody>
      </p:sp>
      <p:sp>
        <p:nvSpPr>
          <p:cNvPr id="4" name="Date Placeholder 3"/>
          <p:cNvSpPr>
            <a:spLocks noGrp="1"/>
          </p:cNvSpPr>
          <p:nvPr>
            <p:ph type="dt" sz="half" idx="10"/>
          </p:nvPr>
        </p:nvSpPr>
        <p:spPr/>
        <p:txBody>
          <a:bodyPr/>
          <a:lstStyle/>
          <a:p>
            <a:fld id="{C4B712F9-427F-495B-8EAF-3D7158842802}" type="datetimeFigureOut">
              <a:rPr kumimoji="1" lang="ja-JP" altLang="en-US" smtClean="0"/>
              <a:pPr/>
              <a:t>2013/3/9</a:t>
            </a:fld>
            <a:endParaRPr kumimoji="1" lang="en-US"/>
          </a:p>
        </p:txBody>
      </p:sp>
      <p:sp>
        <p:nvSpPr>
          <p:cNvPr id="5" name="Footer Placeholder 4"/>
          <p:cNvSpPr>
            <a:spLocks noGrp="1"/>
          </p:cNvSpPr>
          <p:nvPr>
            <p:ph type="ftr" sz="quarter" idx="11"/>
          </p:nvPr>
        </p:nvSpPr>
        <p:spPr/>
        <p:txBody>
          <a:bodyPr/>
          <a:lstStyle/>
          <a:p>
            <a:endParaRPr kumimoji="1" lang="en-US"/>
          </a:p>
        </p:txBody>
      </p:sp>
      <p:sp>
        <p:nvSpPr>
          <p:cNvPr id="6" name="Slide Number Placeholder 5"/>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FF66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Date Placeholder 3"/>
          <p:cNvSpPr>
            <a:spLocks noGrp="1"/>
          </p:cNvSpPr>
          <p:nvPr>
            <p:ph type="dt" sz="half" idx="10"/>
          </p:nvPr>
        </p:nvSpPr>
        <p:spPr/>
        <p:txBody>
          <a:bodyPr/>
          <a:lstStyle/>
          <a:p>
            <a:fld id="{C4B712F9-427F-495B-8EAF-3D7158842802}" type="datetimeFigureOut">
              <a:rPr kumimoji="1" lang="ja-JP" altLang="en-US" smtClean="0"/>
              <a:pPr/>
              <a:t>2013/3/9</a:t>
            </a:fld>
            <a:endParaRPr kumimoji="1" lang="en-US"/>
          </a:p>
        </p:txBody>
      </p:sp>
      <p:sp>
        <p:nvSpPr>
          <p:cNvPr id="5" name="Footer Placeholder 4"/>
          <p:cNvSpPr>
            <a:spLocks noGrp="1"/>
          </p:cNvSpPr>
          <p:nvPr>
            <p:ph type="ftr" sz="quarter" idx="11"/>
          </p:nvPr>
        </p:nvSpPr>
        <p:spPr/>
        <p:txBody>
          <a:bodyPr/>
          <a:lstStyle/>
          <a:p>
            <a:endParaRPr kumimoji="1" lang="en-US"/>
          </a:p>
        </p:txBody>
      </p:sp>
      <p:sp>
        <p:nvSpPr>
          <p:cNvPr id="6" name="Slide Number Placeholder 5"/>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smtClean="0"/>
              <a:t>マスター タイトルの書式設定</a:t>
            </a:r>
            <a:endParaRPr kumimoji="1"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rgbClr val="FF6600"/>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359002"/>
                </a:solidFill>
              </a:defRPr>
            </a:lvl1pPr>
            <a:lvl2pPr>
              <a:defRPr sz="2400">
                <a:solidFill>
                  <a:srgbClr val="4B350D"/>
                </a:solidFill>
              </a:defRPr>
            </a:lvl2pPr>
            <a:lvl3pPr>
              <a:defRPr sz="2000">
                <a:solidFill>
                  <a:srgbClr val="4B350D"/>
                </a:solidFill>
              </a:defRPr>
            </a:lvl3pPr>
            <a:lvl4pPr>
              <a:defRPr sz="1800">
                <a:solidFill>
                  <a:srgbClr val="4B350D"/>
                </a:solidFill>
              </a:defRPr>
            </a:lvl4pPr>
            <a:lvl5pPr>
              <a:defRPr sz="1800">
                <a:solidFill>
                  <a:srgbClr val="4B350D"/>
                </a:solidFill>
              </a:defRPr>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5" name="Date Placeholder 4"/>
          <p:cNvSpPr>
            <a:spLocks noGrp="1"/>
          </p:cNvSpPr>
          <p:nvPr>
            <p:ph type="dt" sz="half" idx="10"/>
          </p:nvPr>
        </p:nvSpPr>
        <p:spPr/>
        <p:txBody>
          <a:bodyPr/>
          <a:lstStyle/>
          <a:p>
            <a:fld id="{C4B712F9-427F-495B-8EAF-3D7158842802}" type="datetimeFigureOut">
              <a:rPr kumimoji="1" lang="ja-JP" altLang="en-US" smtClean="0"/>
              <a:pPr/>
              <a:t>2013/3/9</a:t>
            </a:fld>
            <a:endParaRPr kumimoji="1" lang="en-US"/>
          </a:p>
        </p:txBody>
      </p:sp>
      <p:sp>
        <p:nvSpPr>
          <p:cNvPr id="6" name="Footer Placeholder 5"/>
          <p:cNvSpPr>
            <a:spLocks noGrp="1"/>
          </p:cNvSpPr>
          <p:nvPr>
            <p:ph type="ftr" sz="quarter" idx="11"/>
          </p:nvPr>
        </p:nvSpPr>
        <p:spPr/>
        <p:txBody>
          <a:bodyPr/>
          <a:lstStyle/>
          <a:p>
            <a:endParaRPr kumimoji="1" lang="en-US"/>
          </a:p>
        </p:txBody>
      </p:sp>
      <p:sp>
        <p:nvSpPr>
          <p:cNvPr id="7" name="Slide Number Placeholder 6"/>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1" lang="ja-JP" altLang="en-US" smtClean="0"/>
              <a:t>マスター タイトルの書式設定</a:t>
            </a:r>
            <a:endParaRPr kumimoji="1"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cap="none" spc="0">
                <a:ln>
                  <a:solidFill>
                    <a:srgbClr val="FF6600"/>
                  </a:solidFill>
                </a:ln>
                <a:solidFill>
                  <a:srgbClr val="FF6600"/>
                </a:solidFill>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n>
                  <a:solidFill>
                    <a:srgbClr val="359002"/>
                  </a:solidFill>
                </a:ln>
                <a:solidFill>
                  <a:srgbClr val="92D05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4B350D"/>
                </a:solidFill>
              </a:defRPr>
            </a:lvl1pPr>
            <a:lvl2pPr>
              <a:defRPr sz="2000">
                <a:solidFill>
                  <a:srgbClr val="4B350D"/>
                </a:solidFill>
              </a:defRPr>
            </a:lvl2pPr>
            <a:lvl3pPr>
              <a:defRPr sz="1800">
                <a:solidFill>
                  <a:srgbClr val="4B350D"/>
                </a:solidFill>
              </a:defRPr>
            </a:lvl3pPr>
            <a:lvl4pPr>
              <a:defRPr sz="1600">
                <a:solidFill>
                  <a:srgbClr val="4B350D"/>
                </a:solidFill>
              </a:defRPr>
            </a:lvl4pPr>
            <a:lvl5pPr>
              <a:defRPr sz="1600">
                <a:solidFill>
                  <a:srgbClr val="4B350D"/>
                </a:solidFill>
              </a:defRPr>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a:p>
        </p:txBody>
      </p:sp>
      <p:sp>
        <p:nvSpPr>
          <p:cNvPr id="7" name="Date Placeholder 6"/>
          <p:cNvSpPr>
            <a:spLocks noGrp="1"/>
          </p:cNvSpPr>
          <p:nvPr>
            <p:ph type="dt" sz="half" idx="10"/>
          </p:nvPr>
        </p:nvSpPr>
        <p:spPr/>
        <p:txBody>
          <a:bodyPr/>
          <a:lstStyle/>
          <a:p>
            <a:fld id="{C4B712F9-427F-495B-8EAF-3D7158842802}" type="datetimeFigureOut">
              <a:rPr kumimoji="1" lang="ja-JP" altLang="en-US" smtClean="0"/>
              <a:pPr/>
              <a:t>2013/3/9</a:t>
            </a:fld>
            <a:endParaRPr kumimoji="1" lang="en-US"/>
          </a:p>
        </p:txBody>
      </p:sp>
      <p:sp>
        <p:nvSpPr>
          <p:cNvPr id="8" name="Footer Placeholder 7"/>
          <p:cNvSpPr>
            <a:spLocks noGrp="1"/>
          </p:cNvSpPr>
          <p:nvPr>
            <p:ph type="ftr" sz="quarter" idx="11"/>
          </p:nvPr>
        </p:nvSpPr>
        <p:spPr/>
        <p:txBody>
          <a:bodyPr/>
          <a:lstStyle/>
          <a:p>
            <a:endParaRPr kumimoji="1" lang="en-US"/>
          </a:p>
        </p:txBody>
      </p:sp>
      <p:sp>
        <p:nvSpPr>
          <p:cNvPr id="9" name="Slide Number Placeholder 8"/>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smtClean="0"/>
              <a:t>マスター タイトルの書式設定</a:t>
            </a:r>
            <a:endParaRPr kumimoji="1" lang="en-US" dirty="0"/>
          </a:p>
        </p:txBody>
      </p:sp>
      <p:sp>
        <p:nvSpPr>
          <p:cNvPr id="3" name="Date Placeholder 2"/>
          <p:cNvSpPr>
            <a:spLocks noGrp="1"/>
          </p:cNvSpPr>
          <p:nvPr>
            <p:ph type="dt" sz="half" idx="10"/>
          </p:nvPr>
        </p:nvSpPr>
        <p:spPr/>
        <p:txBody>
          <a:bodyPr/>
          <a:lstStyle/>
          <a:p>
            <a:fld id="{C4B712F9-427F-495B-8EAF-3D7158842802}" type="datetimeFigureOut">
              <a:rPr kumimoji="1" lang="ja-JP" altLang="en-US" smtClean="0"/>
              <a:pPr/>
              <a:t>2013/3/9</a:t>
            </a:fld>
            <a:endParaRPr kumimoji="1" lang="en-US"/>
          </a:p>
        </p:txBody>
      </p:sp>
      <p:sp>
        <p:nvSpPr>
          <p:cNvPr id="4" name="Footer Placeholder 3"/>
          <p:cNvSpPr>
            <a:spLocks noGrp="1"/>
          </p:cNvSpPr>
          <p:nvPr>
            <p:ph type="ftr" sz="quarter" idx="11"/>
          </p:nvPr>
        </p:nvSpPr>
        <p:spPr/>
        <p:txBody>
          <a:bodyPr/>
          <a:lstStyle/>
          <a:p>
            <a:endParaRPr kumimoji="1" lang="en-US"/>
          </a:p>
        </p:txBody>
      </p:sp>
      <p:sp>
        <p:nvSpPr>
          <p:cNvPr id="5" name="Slide Number Placeholder 4"/>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712F9-427F-495B-8EAF-3D7158842802}" type="datetimeFigureOut">
              <a:rPr kumimoji="1" lang="ja-JP" altLang="en-US" smtClean="0"/>
              <a:pPr/>
              <a:t>2013/3/9</a:t>
            </a:fld>
            <a:endParaRPr kumimoji="1" lang="en-US"/>
          </a:p>
        </p:txBody>
      </p:sp>
      <p:sp>
        <p:nvSpPr>
          <p:cNvPr id="3" name="Footer Placeholder 2"/>
          <p:cNvSpPr>
            <a:spLocks noGrp="1"/>
          </p:cNvSpPr>
          <p:nvPr>
            <p:ph type="ftr" sz="quarter" idx="11"/>
          </p:nvPr>
        </p:nvSpPr>
        <p:spPr/>
        <p:txBody>
          <a:bodyPr/>
          <a:lstStyle/>
          <a:p>
            <a:endParaRPr kumimoji="1" lang="en-US"/>
          </a:p>
        </p:txBody>
      </p:sp>
      <p:sp>
        <p:nvSpPr>
          <p:cNvPr id="4" name="Slide Number Placeholder 3"/>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Date Placeholder 4"/>
          <p:cNvSpPr>
            <a:spLocks noGrp="1"/>
          </p:cNvSpPr>
          <p:nvPr>
            <p:ph type="dt" sz="half" idx="10"/>
          </p:nvPr>
        </p:nvSpPr>
        <p:spPr/>
        <p:txBody>
          <a:bodyPr/>
          <a:lstStyle/>
          <a:p>
            <a:fld id="{C4B712F9-427F-495B-8EAF-3D7158842802}" type="datetimeFigureOut">
              <a:rPr kumimoji="1" lang="ja-JP" altLang="en-US" smtClean="0"/>
              <a:pPr/>
              <a:t>2013/3/9</a:t>
            </a:fld>
            <a:endParaRPr kumimoji="1" lang="en-US"/>
          </a:p>
        </p:txBody>
      </p:sp>
      <p:sp>
        <p:nvSpPr>
          <p:cNvPr id="6" name="Footer Placeholder 5"/>
          <p:cNvSpPr>
            <a:spLocks noGrp="1"/>
          </p:cNvSpPr>
          <p:nvPr>
            <p:ph type="ftr" sz="quarter" idx="11"/>
          </p:nvPr>
        </p:nvSpPr>
        <p:spPr/>
        <p:txBody>
          <a:bodyPr/>
          <a:lstStyle/>
          <a:p>
            <a:endParaRPr kumimoji="1" lang="en-US"/>
          </a:p>
        </p:txBody>
      </p:sp>
      <p:sp>
        <p:nvSpPr>
          <p:cNvPr id="7" name="Slide Number Placeholder 6"/>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Date Placeholder 4"/>
          <p:cNvSpPr>
            <a:spLocks noGrp="1"/>
          </p:cNvSpPr>
          <p:nvPr>
            <p:ph type="dt" sz="half" idx="10"/>
          </p:nvPr>
        </p:nvSpPr>
        <p:spPr/>
        <p:txBody>
          <a:bodyPr/>
          <a:lstStyle/>
          <a:p>
            <a:fld id="{C4B712F9-427F-495B-8EAF-3D7158842802}" type="datetimeFigureOut">
              <a:rPr kumimoji="1" lang="ja-JP" altLang="en-US" smtClean="0"/>
              <a:pPr/>
              <a:t>2013/3/9</a:t>
            </a:fld>
            <a:endParaRPr kumimoji="1" lang="en-US"/>
          </a:p>
        </p:txBody>
      </p:sp>
      <p:sp>
        <p:nvSpPr>
          <p:cNvPr id="6" name="Footer Placeholder 5"/>
          <p:cNvSpPr>
            <a:spLocks noGrp="1"/>
          </p:cNvSpPr>
          <p:nvPr>
            <p:ph type="ftr" sz="quarter" idx="11"/>
          </p:nvPr>
        </p:nvSpPr>
        <p:spPr/>
        <p:txBody>
          <a:bodyPr/>
          <a:lstStyle/>
          <a:p>
            <a:endParaRPr kumimoji="1" lang="en-US"/>
          </a:p>
        </p:txBody>
      </p:sp>
      <p:sp>
        <p:nvSpPr>
          <p:cNvPr id="7" name="Slide Number Placeholder 6"/>
          <p:cNvSpPr>
            <a:spLocks noGrp="1"/>
          </p:cNvSpPr>
          <p:nvPr>
            <p:ph type="sldNum" sz="quarter" idx="12"/>
          </p:nvPr>
        </p:nvSpPr>
        <p:spPr/>
        <p:txBody>
          <a:bodyPr/>
          <a:lstStyle/>
          <a:p>
            <a:fld id="{8BA248B8-8A7E-40E4-AEA6-2B6164D6A3FE}" type="slidenum">
              <a:rPr kumimoji="1" lang="en-US" smtClean="0"/>
              <a:pPr/>
              <a:t>‹#›</a:t>
            </a:fld>
            <a:endParaRPr kumimoji="1"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4B350D"/>
                </a:solidFill>
                <a:latin typeface="Arial" pitchFamily="34" charset="0"/>
                <a:cs typeface="Arial" pitchFamily="34" charset="0"/>
              </a:defRPr>
            </a:lvl1pPr>
          </a:lstStyle>
          <a:p>
            <a:fld id="{C4B712F9-427F-495B-8EAF-3D7158842802}" type="datetimeFigureOut">
              <a:rPr lang="ja-JP" altLang="en-US" smtClean="0"/>
              <a:pPr/>
              <a:t>2013/3/9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t"/>
          <a:lstStyle>
            <a:lvl1pPr algn="ctr">
              <a:defRPr sz="1200">
                <a:solidFill>
                  <a:srgbClr val="4B350D"/>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4B350D"/>
                </a:solidFill>
                <a:latin typeface="Arial" pitchFamily="34" charset="0"/>
                <a:cs typeface="Arial" pitchFamily="34" charset="0"/>
              </a:defRPr>
            </a:lvl1pPr>
          </a:lstStyle>
          <a:p>
            <a:fld id="{8BA248B8-8A7E-40E4-AEA6-2B6164D6A3F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b="1" kern="1200" cap="none" spc="0">
          <a:ln w="19050" cmpd="sng">
            <a:solidFill>
              <a:schemeClr val="bg1"/>
            </a:solidFill>
            <a:prstDash val="solid"/>
            <a:miter lim="800000"/>
          </a:ln>
          <a:solidFill>
            <a:srgbClr val="4B350D"/>
          </a:solidFill>
          <a:effectLst/>
          <a:latin typeface="+mj-lt"/>
          <a:ea typeface="+mj-ea"/>
          <a:cs typeface="+mj-cs"/>
        </a:defRPr>
      </a:lvl1pPr>
    </p:titleStyle>
    <p:bodyStyle>
      <a:lvl1pPr marL="342900" indent="-342900" algn="l" defTabSz="914400" rtl="0" eaLnBrk="1" latinLnBrk="0" hangingPunct="1">
        <a:spcBef>
          <a:spcPct val="20000"/>
        </a:spcBef>
        <a:buFontTx/>
        <a:buBlip>
          <a:blip r:embed="rId14"/>
        </a:buBlip>
        <a:defRPr kumimoji="1" sz="3200" kern="1200" baseline="0">
          <a:solidFill>
            <a:srgbClr val="4B350D"/>
          </a:solidFill>
          <a:latin typeface="+mn-lt"/>
          <a:ea typeface="+mn-ea"/>
          <a:cs typeface="Microsoft Sans Serif" pitchFamily="34" charset="0"/>
        </a:defRPr>
      </a:lvl1pPr>
      <a:lvl2pPr marL="742950" indent="-285750" algn="l" defTabSz="914400" rtl="0" eaLnBrk="1" latinLnBrk="0" hangingPunct="1">
        <a:spcBef>
          <a:spcPct val="20000"/>
        </a:spcBef>
        <a:buFontTx/>
        <a:buBlip>
          <a:blip r:embed="rId15"/>
        </a:buBlip>
        <a:defRPr kumimoji="1" sz="2800" kern="1200" baseline="0">
          <a:solidFill>
            <a:srgbClr val="4B350D"/>
          </a:solidFill>
          <a:latin typeface="+mn-lt"/>
          <a:ea typeface="+mn-ea"/>
          <a:cs typeface="Microsoft Sans Serif" pitchFamily="34" charset="0"/>
        </a:defRPr>
      </a:lvl2pPr>
      <a:lvl3pPr marL="1143000" indent="-228600" algn="l" defTabSz="914400" rtl="0" eaLnBrk="1" latinLnBrk="0" hangingPunct="1">
        <a:spcBef>
          <a:spcPct val="20000"/>
        </a:spcBef>
        <a:buFontTx/>
        <a:buBlip>
          <a:blip r:embed="rId16"/>
        </a:buBlip>
        <a:defRPr kumimoji="1" sz="2400" kern="1200" baseline="0">
          <a:solidFill>
            <a:srgbClr val="4B350D"/>
          </a:solidFill>
          <a:latin typeface="+mn-lt"/>
          <a:ea typeface="+mn-ea"/>
          <a:cs typeface="Microsoft Sans Serif" pitchFamily="34" charset="0"/>
        </a:defRPr>
      </a:lvl3pPr>
      <a:lvl4pPr marL="1600200" indent="-228600" algn="l" defTabSz="914400" rtl="0" eaLnBrk="1" latinLnBrk="0" hangingPunct="1">
        <a:spcBef>
          <a:spcPct val="20000"/>
        </a:spcBef>
        <a:buFontTx/>
        <a:buBlip>
          <a:blip r:embed="rId17"/>
        </a:buBlip>
        <a:defRPr kumimoji="1" sz="2000" kern="1200" baseline="0">
          <a:solidFill>
            <a:srgbClr val="4B350D"/>
          </a:solidFill>
          <a:latin typeface="+mn-lt"/>
          <a:ea typeface="+mn-ea"/>
          <a:cs typeface="Microsoft Sans Serif" pitchFamily="34" charset="0"/>
        </a:defRPr>
      </a:lvl4pPr>
      <a:lvl5pPr marL="2057400" indent="-228600" algn="l" defTabSz="914400" rtl="0" eaLnBrk="1" latinLnBrk="0" hangingPunct="1">
        <a:spcBef>
          <a:spcPct val="20000"/>
        </a:spcBef>
        <a:buFontTx/>
        <a:buBlip>
          <a:blip r:embed="rId18"/>
        </a:buBlip>
        <a:defRPr kumimoji="1" sz="2000" kern="1200" baseline="0">
          <a:solidFill>
            <a:srgbClr val="4B350D"/>
          </a:solidFill>
          <a:latin typeface="+mn-lt"/>
          <a:ea typeface="+mn-ea"/>
          <a:cs typeface="Microsoft Sans Serif" pitchFamily="34" charset="0"/>
        </a:defRPr>
      </a:lvl5pPr>
      <a:lvl6pPr marL="2514600" indent="-228600" algn="l" defTabSz="914400" rtl="0" eaLnBrk="1" latinLnBrk="0" hangingPunct="1">
        <a:spcBef>
          <a:spcPct val="20000"/>
        </a:spcBef>
        <a:buFontTx/>
        <a:buBlip>
          <a:blip r:embed="rId14"/>
        </a:buBlip>
        <a:defRPr kumimoji="1" sz="1800" kern="1200">
          <a:solidFill>
            <a:srgbClr val="4B350D"/>
          </a:solidFill>
          <a:latin typeface="+mn-lt"/>
          <a:ea typeface="+mn-ea"/>
          <a:cs typeface="Microsoft Sans Serif" pitchFamily="34" charset="0"/>
        </a:defRPr>
      </a:lvl6pPr>
      <a:lvl7pPr marL="2971800" indent="-228600" algn="l" defTabSz="914400" rtl="0" eaLnBrk="1" latinLnBrk="0" hangingPunct="1">
        <a:spcBef>
          <a:spcPct val="20000"/>
        </a:spcBef>
        <a:buFontTx/>
        <a:buBlip>
          <a:blip r:embed="rId15"/>
        </a:buBlip>
        <a:defRPr kumimoji="1" sz="1800" kern="1200">
          <a:solidFill>
            <a:srgbClr val="4B350D"/>
          </a:solidFill>
          <a:latin typeface="+mn-lt"/>
          <a:ea typeface="+mn-ea"/>
          <a:cs typeface="Microsoft Sans Serif" pitchFamily="34" charset="0"/>
        </a:defRPr>
      </a:lvl7pPr>
      <a:lvl8pPr marL="3429000" indent="-228600" algn="l" defTabSz="914400" rtl="0" eaLnBrk="1" latinLnBrk="0" hangingPunct="1">
        <a:spcBef>
          <a:spcPct val="20000"/>
        </a:spcBef>
        <a:buFontTx/>
        <a:buBlip>
          <a:blip r:embed="rId16"/>
        </a:buBlip>
        <a:defRPr kumimoji="1" sz="1600" kern="1200">
          <a:solidFill>
            <a:srgbClr val="4B350D"/>
          </a:solidFill>
          <a:latin typeface="+mn-lt"/>
          <a:ea typeface="+mn-ea"/>
          <a:cs typeface="Microsoft Sans Serif" pitchFamily="34" charset="0"/>
        </a:defRPr>
      </a:lvl8pPr>
      <a:lvl9pPr marL="3886200" indent="-228600" algn="l" defTabSz="914400" rtl="0" eaLnBrk="1" latinLnBrk="0" hangingPunct="1">
        <a:spcBef>
          <a:spcPct val="20000"/>
        </a:spcBef>
        <a:buFontTx/>
        <a:buBlip>
          <a:blip r:embed="rId17"/>
        </a:buBlip>
        <a:defRPr kumimoji="1" sz="1600" kern="1200">
          <a:solidFill>
            <a:srgbClr val="4B350D"/>
          </a:solidFill>
          <a:latin typeface="+mn-lt"/>
          <a:ea typeface="+mn-ea"/>
          <a:cs typeface="Microsoft Sans Serif"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946647"/>
          </a:xfrm>
        </p:spPr>
        <p:txBody>
          <a:bodyPr>
            <a:normAutofit fontScale="90000"/>
          </a:bodyPr>
          <a:lstStyle/>
          <a:p>
            <a:r>
              <a:rPr kumimoji="1" lang="ja-JP" altLang="en-US" dirty="0" smtClean="0">
                <a:solidFill>
                  <a:srgbClr val="C00000"/>
                </a:solidFill>
                <a:latin typeface="HG丸ｺﾞｼｯｸM-PRO" pitchFamily="50" charset="-128"/>
                <a:ea typeface="HG丸ｺﾞｼｯｸM-PRO" pitchFamily="50" charset="-128"/>
              </a:rPr>
              <a:t>２０１２年度</a:t>
            </a:r>
            <a:r>
              <a:rPr kumimoji="1" lang="en-US" altLang="ja-JP" dirty="0" smtClean="0">
                <a:solidFill>
                  <a:srgbClr val="C00000"/>
                </a:solidFill>
                <a:latin typeface="HG丸ｺﾞｼｯｸM-PRO" pitchFamily="50" charset="-128"/>
                <a:ea typeface="HG丸ｺﾞｼｯｸM-PRO" pitchFamily="50" charset="-128"/>
              </a:rPr>
              <a:t/>
            </a:r>
            <a:br>
              <a:rPr kumimoji="1" lang="en-US" altLang="ja-JP" dirty="0" smtClean="0">
                <a:solidFill>
                  <a:srgbClr val="C00000"/>
                </a:solidFill>
                <a:latin typeface="HG丸ｺﾞｼｯｸM-PRO" pitchFamily="50" charset="-128"/>
                <a:ea typeface="HG丸ｺﾞｼｯｸM-PRO" pitchFamily="50" charset="-128"/>
              </a:rPr>
            </a:br>
            <a:r>
              <a:rPr lang="ja-JP" altLang="en-US" dirty="0" smtClean="0">
                <a:solidFill>
                  <a:srgbClr val="C00000"/>
                </a:solidFill>
                <a:latin typeface="HG丸ｺﾞｼｯｸM-PRO" pitchFamily="50" charset="-128"/>
                <a:ea typeface="HG丸ｺﾞｼｯｸM-PRO" pitchFamily="50" charset="-128"/>
              </a:rPr>
              <a:t>知財キャリア分科会</a:t>
            </a:r>
            <a:r>
              <a:rPr lang="en-US" altLang="ja-JP" dirty="0" smtClean="0">
                <a:solidFill>
                  <a:srgbClr val="C00000"/>
                </a:solidFill>
                <a:latin typeface="HG丸ｺﾞｼｯｸM-PRO" pitchFamily="50" charset="-128"/>
                <a:ea typeface="HG丸ｺﾞｼｯｸM-PRO" pitchFamily="50" charset="-128"/>
              </a:rPr>
              <a:t/>
            </a:r>
            <a:br>
              <a:rPr lang="en-US" altLang="ja-JP" dirty="0" smtClean="0">
                <a:solidFill>
                  <a:srgbClr val="C00000"/>
                </a:solidFill>
                <a:latin typeface="HG丸ｺﾞｼｯｸM-PRO" pitchFamily="50" charset="-128"/>
                <a:ea typeface="HG丸ｺﾞｼｯｸM-PRO" pitchFamily="50" charset="-128"/>
              </a:rPr>
            </a:br>
            <a:r>
              <a:rPr lang="ja-JP" altLang="en-US" dirty="0" smtClean="0">
                <a:solidFill>
                  <a:srgbClr val="C00000"/>
                </a:solidFill>
                <a:latin typeface="HG丸ｺﾞｼｯｸM-PRO" pitchFamily="50" charset="-128"/>
                <a:ea typeface="HG丸ｺﾞｼｯｸM-PRO" pitchFamily="50" charset="-128"/>
              </a:rPr>
              <a:t>の活動</a:t>
            </a:r>
            <a:endParaRPr kumimoji="1" lang="ja-JP" altLang="en-US" dirty="0">
              <a:solidFill>
                <a:srgbClr val="C00000"/>
              </a:solidFill>
              <a:latin typeface="HG丸ｺﾞｼｯｸM-PRO" pitchFamily="50" charset="-128"/>
              <a:ea typeface="HG丸ｺﾞｼｯｸM-PRO" pitchFamily="50" charset="-128"/>
            </a:endParaRPr>
          </a:p>
        </p:txBody>
      </p:sp>
      <p:sp>
        <p:nvSpPr>
          <p:cNvPr id="4" name="Title 1"/>
          <p:cNvSpPr txBox="1">
            <a:spLocks/>
          </p:cNvSpPr>
          <p:nvPr/>
        </p:nvSpPr>
        <p:spPr>
          <a:xfrm>
            <a:off x="179512" y="476673"/>
            <a:ext cx="6264696" cy="10801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b="1" kern="1200" cap="none" spc="100">
                <a:ln w="19050">
                  <a:solidFill>
                    <a:schemeClr val="bg1"/>
                  </a:solidFill>
                  <a:prstDash val="solid"/>
                </a:ln>
                <a:solidFill>
                  <a:srgbClr val="4B350D"/>
                </a:solidFill>
                <a:effectLst/>
                <a:latin typeface="+mj-lt"/>
                <a:ea typeface="+mj-ea"/>
                <a:cs typeface="+mj-cs"/>
              </a:defRPr>
            </a:lvl1pPr>
          </a:lstStyle>
          <a:p>
            <a:endParaRPr lang="ja-JP" altLang="en-US" dirty="0">
              <a:latin typeface="ＭＳ Ｐゴシック" pitchFamily="50" charset="-128"/>
              <a:ea typeface="ＭＳ Ｐゴシック" pitchFamily="50" charset="-128"/>
            </a:endParaRPr>
          </a:p>
        </p:txBody>
      </p:sp>
      <p:sp>
        <p:nvSpPr>
          <p:cNvPr id="6" name="Title 1"/>
          <p:cNvSpPr txBox="1">
            <a:spLocks/>
          </p:cNvSpPr>
          <p:nvPr/>
        </p:nvSpPr>
        <p:spPr>
          <a:xfrm>
            <a:off x="0" y="473498"/>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b="1" kern="1200" cap="none" spc="100">
                <a:ln w="19050">
                  <a:solidFill>
                    <a:schemeClr val="bg1"/>
                  </a:solidFill>
                  <a:prstDash val="solid"/>
                </a:ln>
                <a:solidFill>
                  <a:srgbClr val="4B350D"/>
                </a:solidFill>
                <a:effectLst/>
                <a:latin typeface="+mj-lt"/>
                <a:ea typeface="+mj-ea"/>
                <a:cs typeface="+mj-cs"/>
              </a:defRPr>
            </a:lvl1pPr>
          </a:lstStyle>
          <a:p>
            <a:r>
              <a:rPr lang="ja-JP" altLang="en-US" dirty="0" smtClean="0">
                <a:latin typeface="HG丸ｺﾞｼｯｸM-PRO" pitchFamily="50" charset="-128"/>
                <a:ea typeface="HG丸ｺﾞｼｯｸM-PRO" pitchFamily="50" charset="-128"/>
              </a:rPr>
              <a:t>知的財産マネジメント研究会</a:t>
            </a:r>
            <a:endParaRPr lang="ja-JP" altLang="en-US" dirty="0">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２０１３年度</a:t>
            </a:r>
            <a:r>
              <a:rPr kumimoji="1" lang="ja-JP" altLang="en-US" dirty="0" smtClean="0">
                <a:solidFill>
                  <a:srgbClr val="C00000"/>
                </a:solidFill>
                <a:latin typeface="HG丸ｺﾞｼｯｸM-PRO" pitchFamily="50" charset="-128"/>
                <a:ea typeface="HG丸ｺﾞｼｯｸM-PRO" pitchFamily="50" charset="-128"/>
              </a:rPr>
              <a:t>の</a:t>
            </a:r>
            <a:r>
              <a:rPr kumimoji="1" lang="ja-JP" altLang="en-US" dirty="0" smtClean="0">
                <a:solidFill>
                  <a:srgbClr val="C00000"/>
                </a:solidFill>
                <a:latin typeface="HG丸ｺﾞｼｯｸM-PRO" pitchFamily="50" charset="-128"/>
                <a:ea typeface="HG丸ｺﾞｼｯｸM-PRO" pitchFamily="50" charset="-128"/>
              </a:rPr>
              <a:t>活動方針</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124744"/>
            <a:ext cx="8435280" cy="5733256"/>
          </a:xfrm>
        </p:spPr>
        <p:txBody>
          <a:bodyPr>
            <a:normAutofit fontScale="70000" lnSpcReduction="20000"/>
          </a:bodyPr>
          <a:lstStyle/>
          <a:p>
            <a:r>
              <a:rPr lang="ja-JP" altLang="en-US" b="1" dirty="0">
                <a:latin typeface="HG丸ｺﾞｼｯｸM-PRO" pitchFamily="50" charset="-128"/>
                <a:ea typeface="HG丸ｺﾞｼｯｸM-PRO" pitchFamily="50" charset="-128"/>
              </a:rPr>
              <a:t>知</a:t>
            </a:r>
            <a:r>
              <a:rPr lang="ja-JP" altLang="en-US" b="1" dirty="0" smtClean="0">
                <a:latin typeface="HG丸ｺﾞｼｯｸM-PRO" pitchFamily="50" charset="-128"/>
                <a:ea typeface="HG丸ｺﾞｼｯｸM-PRO" pitchFamily="50" charset="-128"/>
              </a:rPr>
              <a:t>財キャリアの相談で多い要望</a:t>
            </a:r>
            <a:endParaRPr lang="en-US" altLang="ja-JP" b="1" dirty="0" smtClean="0">
              <a:latin typeface="HG丸ｺﾞｼｯｸM-PRO" pitchFamily="50" charset="-128"/>
              <a:ea typeface="HG丸ｺﾞｼｯｸM-PRO" pitchFamily="50" charset="-128"/>
            </a:endParaRPr>
          </a:p>
          <a:p>
            <a:pPr marL="0" indent="0">
              <a:buNone/>
            </a:pPr>
            <a:r>
              <a:rPr lang="ja-JP" altLang="en-US" b="1" dirty="0" smtClean="0">
                <a:latin typeface="HG丸ｺﾞｼｯｸM-PRO" pitchFamily="50" charset="-128"/>
                <a:ea typeface="HG丸ｺﾞｼｯｸM-PRO" pitchFamily="50" charset="-128"/>
              </a:rPr>
              <a:t>　</a:t>
            </a:r>
            <a:r>
              <a:rPr lang="ja-JP" altLang="en-US" b="1" dirty="0" smtClean="0">
                <a:solidFill>
                  <a:srgbClr val="C00000"/>
                </a:solidFill>
                <a:latin typeface="HG丸ｺﾞｼｯｸM-PRO" pitchFamily="50" charset="-128"/>
                <a:ea typeface="HG丸ｺﾞｼｯｸM-PRO" pitchFamily="50" charset="-128"/>
              </a:rPr>
              <a:t>「知</a:t>
            </a:r>
            <a:r>
              <a:rPr lang="ja-JP" altLang="en-US" b="1" dirty="0">
                <a:solidFill>
                  <a:srgbClr val="C00000"/>
                </a:solidFill>
                <a:latin typeface="HG丸ｺﾞｼｯｸM-PRO" pitchFamily="50" charset="-128"/>
                <a:ea typeface="HG丸ｺﾞｼｯｸM-PRO" pitchFamily="50" charset="-128"/>
              </a:rPr>
              <a:t>財の活用に</a:t>
            </a:r>
            <a:r>
              <a:rPr lang="ja-JP" altLang="en-US" b="1" dirty="0" smtClean="0">
                <a:solidFill>
                  <a:srgbClr val="C00000"/>
                </a:solidFill>
                <a:latin typeface="HG丸ｺﾞｼｯｸM-PRO" pitchFamily="50" charset="-128"/>
                <a:ea typeface="HG丸ｺﾞｼｯｸM-PRO" pitchFamily="50" charset="-128"/>
              </a:rPr>
              <a:t>関わりたい」「知</a:t>
            </a:r>
            <a:r>
              <a:rPr lang="ja-JP" altLang="en-US" b="1" dirty="0">
                <a:solidFill>
                  <a:srgbClr val="C00000"/>
                </a:solidFill>
                <a:latin typeface="HG丸ｺﾞｼｯｸM-PRO" pitchFamily="50" charset="-128"/>
                <a:ea typeface="HG丸ｺﾞｼｯｸM-PRO" pitchFamily="50" charset="-128"/>
              </a:rPr>
              <a:t>財の知識をビジネス</a:t>
            </a:r>
            <a:r>
              <a:rPr lang="ja-JP" altLang="en-US" b="1" dirty="0" smtClean="0">
                <a:solidFill>
                  <a:srgbClr val="C00000"/>
                </a:solidFill>
                <a:latin typeface="HG丸ｺﾞｼｯｸM-PRO" pitchFamily="50" charset="-128"/>
                <a:ea typeface="HG丸ｺﾞｼｯｸM-PRO" pitchFamily="50" charset="-128"/>
              </a:rPr>
              <a:t>に生かし　</a:t>
            </a:r>
            <a:endParaRPr lang="en-US" altLang="ja-JP" b="1" dirty="0" smtClean="0">
              <a:solidFill>
                <a:srgbClr val="C00000"/>
              </a:solidFill>
              <a:latin typeface="HG丸ｺﾞｼｯｸM-PRO" pitchFamily="50" charset="-128"/>
              <a:ea typeface="HG丸ｺﾞｼｯｸM-PRO" pitchFamily="50" charset="-128"/>
            </a:endParaRPr>
          </a:p>
          <a:p>
            <a:pPr marL="0" indent="0">
              <a:buNone/>
            </a:pPr>
            <a:r>
              <a:rPr lang="ja-JP" altLang="en-US" b="1" dirty="0" smtClean="0">
                <a:solidFill>
                  <a:srgbClr val="C00000"/>
                </a:solidFill>
                <a:latin typeface="HG丸ｺﾞｼｯｸM-PRO" pitchFamily="50" charset="-128"/>
                <a:ea typeface="HG丸ｺﾞｼｯｸM-PRO" pitchFamily="50" charset="-128"/>
              </a:rPr>
              <a:t>　　たい」</a:t>
            </a:r>
            <a:endParaRPr lang="ja-JP" altLang="en-US" b="1" dirty="0">
              <a:solidFill>
                <a:srgbClr val="C00000"/>
              </a:solidFill>
              <a:latin typeface="HG丸ｺﾞｼｯｸM-PRO" pitchFamily="50" charset="-128"/>
              <a:ea typeface="HG丸ｺﾞｼｯｸM-PRO" pitchFamily="50" charset="-128"/>
            </a:endParaRPr>
          </a:p>
          <a:p>
            <a:r>
              <a:rPr lang="ja-JP" altLang="en-US" sz="3400" b="1" dirty="0" smtClean="0">
                <a:latin typeface="HG丸ｺﾞｼｯｸM-PRO" pitchFamily="50" charset="-128"/>
                <a:ea typeface="HG丸ｺﾞｼｯｸM-PRO" pitchFamily="50" charset="-128"/>
              </a:rPr>
              <a:t>そこ</a:t>
            </a:r>
            <a:r>
              <a:rPr lang="ja-JP" altLang="en-US" sz="3400" b="1" dirty="0">
                <a:latin typeface="HG丸ｺﾞｼｯｸM-PRO" pitchFamily="50" charset="-128"/>
                <a:ea typeface="HG丸ｺﾞｼｯｸM-PRO" pitchFamily="50" charset="-128"/>
              </a:rPr>
              <a:t>で</a:t>
            </a:r>
            <a:r>
              <a:rPr lang="ja-JP" altLang="en-US" sz="3400" b="1" dirty="0" smtClean="0">
                <a:latin typeface="HG丸ｺﾞｼｯｸM-PRO" pitchFamily="50" charset="-128"/>
                <a:ea typeface="HG丸ｺﾞｼｯｸM-PRO" pitchFamily="50" charset="-128"/>
              </a:rPr>
              <a:t>、２０１３年度は</a:t>
            </a:r>
            <a:endParaRPr lang="en-US" altLang="ja-JP" sz="3400" b="1" dirty="0" smtClean="0">
              <a:latin typeface="HG丸ｺﾞｼｯｸM-PRO" pitchFamily="50" charset="-128"/>
              <a:ea typeface="HG丸ｺﾞｼｯｸM-PRO" pitchFamily="50" charset="-128"/>
            </a:endParaRPr>
          </a:p>
          <a:p>
            <a:pPr marL="0" indent="0">
              <a:buNone/>
            </a:pPr>
            <a:r>
              <a:rPr lang="ja-JP" altLang="en-US" sz="4000" b="1" dirty="0" smtClean="0">
                <a:solidFill>
                  <a:srgbClr val="C00000"/>
                </a:solidFill>
                <a:latin typeface="HG丸ｺﾞｼｯｸM-PRO" pitchFamily="50" charset="-128"/>
                <a:ea typeface="HG丸ｺﾞｼｯｸM-PRO" pitchFamily="50" charset="-128"/>
              </a:rPr>
              <a:t>「</a:t>
            </a:r>
            <a:r>
              <a:rPr lang="ja-JP" altLang="en-US" sz="4000" b="1" dirty="0">
                <a:solidFill>
                  <a:srgbClr val="C00000"/>
                </a:solidFill>
                <a:latin typeface="HG丸ｺﾞｼｯｸM-PRO" pitchFamily="50" charset="-128"/>
                <a:ea typeface="HG丸ｺﾞｼｯｸM-PRO" pitchFamily="50" charset="-128"/>
              </a:rPr>
              <a:t>知</a:t>
            </a:r>
            <a:r>
              <a:rPr lang="ja-JP" altLang="en-US" sz="4000" b="1" dirty="0" smtClean="0">
                <a:solidFill>
                  <a:srgbClr val="C00000"/>
                </a:solidFill>
                <a:latin typeface="HG丸ｺﾞｼｯｸM-PRO" pitchFamily="50" charset="-128"/>
                <a:ea typeface="HG丸ｺﾞｼｯｸM-PRO" pitchFamily="50" charset="-128"/>
              </a:rPr>
              <a:t>財／技術を</a:t>
            </a:r>
            <a:r>
              <a:rPr lang="ja-JP" altLang="en-US" sz="4000" b="1" dirty="0">
                <a:solidFill>
                  <a:srgbClr val="C00000"/>
                </a:solidFill>
                <a:latin typeface="HG丸ｺﾞｼｯｸM-PRO" pitchFamily="50" charset="-128"/>
                <a:ea typeface="HG丸ｺﾞｼｯｸM-PRO" pitchFamily="50" charset="-128"/>
              </a:rPr>
              <a:t>活用したビジネスのショウケース</a:t>
            </a:r>
            <a:r>
              <a:rPr lang="ja-JP" altLang="en-US" sz="4000" b="1" dirty="0" smtClean="0">
                <a:solidFill>
                  <a:srgbClr val="C00000"/>
                </a:solidFill>
                <a:latin typeface="HG丸ｺﾞｼｯｸM-PRO" pitchFamily="50" charset="-128"/>
                <a:ea typeface="HG丸ｺﾞｼｯｸM-PRO" pitchFamily="50" charset="-128"/>
              </a:rPr>
              <a:t>」</a:t>
            </a:r>
            <a:endParaRPr lang="en-US" altLang="ja-JP" sz="4000" b="1" dirty="0" smtClean="0">
              <a:solidFill>
                <a:srgbClr val="C00000"/>
              </a:solidFill>
              <a:latin typeface="HG丸ｺﾞｼｯｸM-PRO" pitchFamily="50" charset="-128"/>
              <a:ea typeface="HG丸ｺﾞｼｯｸM-PRO" pitchFamily="50" charset="-128"/>
            </a:endParaRPr>
          </a:p>
          <a:p>
            <a:pPr marL="0" indent="0">
              <a:buNone/>
            </a:pPr>
            <a:r>
              <a:rPr lang="ja-JP" altLang="en-US" sz="4000" b="1" dirty="0">
                <a:solidFill>
                  <a:srgbClr val="C00000"/>
                </a:solidFill>
                <a:latin typeface="HG丸ｺﾞｼｯｸM-PRO" pitchFamily="50" charset="-128"/>
                <a:ea typeface="HG丸ｺﾞｼｯｸM-PRO" pitchFamily="50" charset="-128"/>
              </a:rPr>
              <a:t>　</a:t>
            </a:r>
            <a:r>
              <a:rPr lang="ja-JP" altLang="en-US" sz="4000" b="1" dirty="0" smtClean="0">
                <a:solidFill>
                  <a:srgbClr val="C00000"/>
                </a:solidFill>
                <a:latin typeface="HG丸ｺﾞｼｯｸM-PRO" pitchFamily="50" charset="-128"/>
                <a:ea typeface="HG丸ｺﾞｼｯｸM-PRO" pitchFamily="50" charset="-128"/>
              </a:rPr>
              <a:t>　　　　　　　　　　　　</a:t>
            </a:r>
            <a:r>
              <a:rPr lang="ja-JP" altLang="en-US" sz="4000" b="1" dirty="0" smtClean="0">
                <a:latin typeface="HG丸ｺﾞｼｯｸM-PRO" pitchFamily="50" charset="-128"/>
                <a:ea typeface="HG丸ｺﾞｼｯｸM-PRO" pitchFamily="50" charset="-128"/>
              </a:rPr>
              <a:t>をテーマとします！</a:t>
            </a:r>
            <a:endParaRPr lang="en-US" altLang="ja-JP" sz="4000" b="1" dirty="0" smtClean="0">
              <a:latin typeface="HG丸ｺﾞｼｯｸM-PRO" pitchFamily="50" charset="-128"/>
              <a:ea typeface="HG丸ｺﾞｼｯｸM-PRO" pitchFamily="50" charset="-128"/>
            </a:endParaRPr>
          </a:p>
          <a:p>
            <a:pPr marL="0" indent="0">
              <a:buNone/>
            </a:pPr>
            <a:r>
              <a:rPr lang="ja-JP" altLang="en-US" b="1" dirty="0" smtClean="0">
                <a:latin typeface="HG丸ｺﾞｼｯｸM-PRO" pitchFamily="50" charset="-128"/>
                <a:ea typeface="HG丸ｺﾞｼｯｸM-PRO" pitchFamily="50" charset="-128"/>
              </a:rPr>
              <a:t>☆技術の事業化プロセスを知る</a:t>
            </a:r>
            <a:endParaRPr lang="en-US" altLang="ja-JP" b="1" dirty="0">
              <a:latin typeface="HG丸ｺﾞｼｯｸM-PRO" pitchFamily="50" charset="-128"/>
              <a:ea typeface="HG丸ｺﾞｼｯｸM-PRO" pitchFamily="50" charset="-128"/>
            </a:endParaRPr>
          </a:p>
          <a:p>
            <a:pPr marL="0" indent="0">
              <a:buNone/>
            </a:pPr>
            <a:r>
              <a:rPr lang="ja-JP" altLang="en-US" b="1" dirty="0">
                <a:latin typeface="HG丸ｺﾞｼｯｸM-PRO" pitchFamily="50" charset="-128"/>
                <a:ea typeface="HG丸ｺﾞｼｯｸM-PRO" pitchFamily="50" charset="-128"/>
              </a:rPr>
              <a:t>☆</a:t>
            </a:r>
            <a:r>
              <a:rPr lang="ja-JP" altLang="en-US" b="1" dirty="0" smtClean="0">
                <a:latin typeface="HG丸ｺﾞｼｯｸM-PRO" pitchFamily="50" charset="-128"/>
                <a:ea typeface="HG丸ｺﾞｼｯｸM-PRO" pitchFamily="50" charset="-128"/>
              </a:rPr>
              <a:t>大学</a:t>
            </a:r>
            <a:r>
              <a:rPr lang="ja-JP" altLang="en-US" b="1" dirty="0">
                <a:latin typeface="HG丸ｺﾞｼｯｸM-PRO" pitchFamily="50" charset="-128"/>
                <a:ea typeface="HG丸ｺﾞｼｯｸM-PRO" pitchFamily="50" charset="-128"/>
              </a:rPr>
              <a:t>の知財シーズの事業化への</a:t>
            </a:r>
            <a:r>
              <a:rPr lang="ja-JP" altLang="en-US" b="1" dirty="0" smtClean="0">
                <a:latin typeface="HG丸ｺﾞｼｯｸM-PRO" pitchFamily="50" charset="-128"/>
                <a:ea typeface="HG丸ｺﾞｼｯｸM-PRO" pitchFamily="50" charset="-128"/>
              </a:rPr>
              <a:t>取組み</a:t>
            </a:r>
            <a:endParaRPr lang="en-US" altLang="ja-JP" b="1" dirty="0" smtClean="0">
              <a:latin typeface="HG丸ｺﾞｼｯｸM-PRO" pitchFamily="50" charset="-128"/>
              <a:ea typeface="HG丸ｺﾞｼｯｸM-PRO" pitchFamily="50" charset="-128"/>
            </a:endParaRPr>
          </a:p>
          <a:p>
            <a:pPr marL="0" indent="0">
              <a:buNone/>
            </a:pPr>
            <a:r>
              <a:rPr lang="ja-JP" altLang="en-US" b="1" dirty="0">
                <a:latin typeface="HG丸ｺﾞｼｯｸM-PRO" pitchFamily="50" charset="-128"/>
                <a:ea typeface="HG丸ｺﾞｼｯｸM-PRO" pitchFamily="50" charset="-128"/>
              </a:rPr>
              <a:t>　</a:t>
            </a:r>
            <a:r>
              <a:rPr lang="ja-JP" altLang="en-US" b="1" dirty="0" smtClean="0">
                <a:latin typeface="HG丸ｺﾞｼｯｸM-PRO" pitchFamily="50" charset="-128"/>
                <a:ea typeface="HG丸ｺﾞｼｯｸM-PRO" pitchFamily="50" charset="-128"/>
              </a:rPr>
              <a:t>［文科省：ＳＴＡＲＴ</a:t>
            </a:r>
            <a:r>
              <a:rPr lang="ja-JP" altLang="en-US" b="1" dirty="0">
                <a:latin typeface="HG丸ｺﾞｼｯｸM-PRO" pitchFamily="50" charset="-128"/>
                <a:ea typeface="HG丸ｺﾞｼｯｸM-PRO" pitchFamily="50" charset="-128"/>
              </a:rPr>
              <a:t>プログラム等の事例紹介］</a:t>
            </a:r>
          </a:p>
          <a:p>
            <a:pPr marL="0" indent="0">
              <a:buNone/>
            </a:pPr>
            <a:r>
              <a:rPr lang="ja-JP" altLang="en-US" b="1" dirty="0" smtClean="0">
                <a:latin typeface="HG丸ｺﾞｼｯｸM-PRO" pitchFamily="50" charset="-128"/>
                <a:ea typeface="HG丸ｺﾞｼｯｸM-PRO" pitchFamily="50" charset="-128"/>
              </a:rPr>
              <a:t>☆知</a:t>
            </a:r>
            <a:r>
              <a:rPr lang="ja-JP" altLang="en-US" b="1" dirty="0">
                <a:latin typeface="HG丸ｺﾞｼｯｸM-PRO" pitchFamily="50" charset="-128"/>
                <a:ea typeface="HG丸ｺﾞｼｯｸM-PRO" pitchFamily="50" charset="-128"/>
              </a:rPr>
              <a:t>財</a:t>
            </a:r>
            <a:r>
              <a:rPr lang="ja-JP" altLang="en-US" b="1" dirty="0" smtClean="0">
                <a:latin typeface="HG丸ｺﾞｼｯｸM-PRO" pitchFamily="50" charset="-128"/>
                <a:ea typeface="HG丸ｺﾞｼｯｸM-PRO" pitchFamily="50" charset="-128"/>
              </a:rPr>
              <a:t>を積極的に活用してビジネス展開している企業の紹介</a:t>
            </a:r>
            <a:endParaRPr lang="ja-JP" altLang="en-US" b="1" dirty="0">
              <a:latin typeface="HG丸ｺﾞｼｯｸM-PRO" pitchFamily="50" charset="-128"/>
              <a:ea typeface="HG丸ｺﾞｼｯｸM-PRO" pitchFamily="50" charset="-128"/>
            </a:endParaRPr>
          </a:p>
          <a:p>
            <a:pPr marL="0" indent="0">
              <a:buNone/>
            </a:pPr>
            <a:r>
              <a:rPr lang="ja-JP" altLang="en-US" b="1" dirty="0" smtClean="0">
                <a:latin typeface="HG丸ｺﾞｼｯｸM-PRO" pitchFamily="50" charset="-128"/>
                <a:ea typeface="HG丸ｺﾞｼｯｸM-PRO" pitchFamily="50" charset="-128"/>
              </a:rPr>
              <a:t>☆技術</a:t>
            </a:r>
            <a:r>
              <a:rPr lang="ja-JP" altLang="en-US" b="1" dirty="0">
                <a:latin typeface="HG丸ｺﾞｼｯｸM-PRO" pitchFamily="50" charset="-128"/>
                <a:ea typeface="HG丸ｺﾞｼｯｸM-PRO" pitchFamily="50" charset="-128"/>
              </a:rPr>
              <a:t>の</a:t>
            </a:r>
            <a:r>
              <a:rPr lang="ja-JP" altLang="en-US" b="1" dirty="0" smtClean="0">
                <a:latin typeface="HG丸ｺﾞｼｯｸM-PRO" pitchFamily="50" charset="-128"/>
                <a:ea typeface="HG丸ｺﾞｼｯｸM-PRO" pitchFamily="50" charset="-128"/>
              </a:rPr>
              <a:t>評価（テクノロジアセスメント）、技術や知財を事業に</a:t>
            </a:r>
            <a:endParaRPr lang="en-US" altLang="ja-JP" b="1" dirty="0" smtClean="0">
              <a:latin typeface="HG丸ｺﾞｼｯｸM-PRO" pitchFamily="50" charset="-128"/>
              <a:ea typeface="HG丸ｺﾞｼｯｸM-PRO" pitchFamily="50" charset="-128"/>
            </a:endParaRPr>
          </a:p>
          <a:p>
            <a:pPr marL="0" indent="0">
              <a:buNone/>
            </a:pPr>
            <a:r>
              <a:rPr lang="ja-JP" altLang="en-US" b="1" dirty="0">
                <a:latin typeface="HG丸ｺﾞｼｯｸM-PRO" pitchFamily="50" charset="-128"/>
                <a:ea typeface="HG丸ｺﾞｼｯｸM-PRO" pitchFamily="50" charset="-128"/>
              </a:rPr>
              <a:t>　</a:t>
            </a:r>
            <a:r>
              <a:rPr lang="ja-JP" altLang="en-US" b="1" dirty="0" smtClean="0">
                <a:latin typeface="HG丸ｺﾞｼｯｸM-PRO" pitchFamily="50" charset="-128"/>
                <a:ea typeface="HG丸ｺﾞｼｯｸM-PRO" pitchFamily="50" charset="-128"/>
              </a:rPr>
              <a:t>繋げていくためのツールの</a:t>
            </a:r>
            <a:r>
              <a:rPr lang="ja-JP" altLang="en-US" b="1" dirty="0">
                <a:latin typeface="HG丸ｺﾞｼｯｸM-PRO" pitchFamily="50" charset="-128"/>
                <a:ea typeface="HG丸ｺﾞｼｯｸM-PRO" pitchFamily="50" charset="-128"/>
              </a:rPr>
              <a:t>紹介。</a:t>
            </a:r>
          </a:p>
          <a:p>
            <a:pPr marL="0" indent="0">
              <a:buNone/>
            </a:pPr>
            <a:r>
              <a:rPr lang="ja-JP" altLang="en-US" b="1" dirty="0" smtClean="0">
                <a:latin typeface="HG丸ｺﾞｼｯｸM-PRO" pitchFamily="50" charset="-128"/>
                <a:ea typeface="HG丸ｺﾞｼｯｸM-PRO" pitchFamily="50" charset="-128"/>
              </a:rPr>
              <a:t>☆テクノロジーブランディングの事例紹介</a:t>
            </a:r>
            <a:endParaRPr lang="en-US" altLang="ja-JP" b="1" dirty="0" smtClean="0">
              <a:latin typeface="HG丸ｺﾞｼｯｸM-PRO" pitchFamily="50" charset="-128"/>
              <a:ea typeface="HG丸ｺﾞｼｯｸM-PRO" pitchFamily="50" charset="-128"/>
            </a:endParaRPr>
          </a:p>
          <a:p>
            <a:pPr marL="0" indent="0">
              <a:buNone/>
            </a:pPr>
            <a:r>
              <a:rPr lang="ja-JP" altLang="en-US" b="1" dirty="0" smtClean="0">
                <a:latin typeface="HG丸ｺﾞｼｯｸM-PRO" pitchFamily="50" charset="-128"/>
                <a:ea typeface="HG丸ｺﾞｼｯｸM-PRO" pitchFamily="50" charset="-128"/>
              </a:rPr>
              <a:t>　是非来年度も皆様</a:t>
            </a:r>
            <a:r>
              <a:rPr lang="ja-JP" altLang="en-US" b="1" dirty="0" smtClean="0">
                <a:latin typeface="HG丸ｺﾞｼｯｸM-PRO" pitchFamily="50" charset="-128"/>
                <a:ea typeface="HG丸ｺﾞｼｯｸM-PRO" pitchFamily="50" charset="-128"/>
              </a:rPr>
              <a:t>のご参加をお待ちしております。</a:t>
            </a:r>
            <a:endParaRPr lang="en-US" altLang="ja-JP" b="1" dirty="0" smtClean="0">
              <a:latin typeface="HG丸ｺﾞｼｯｸM-PRO" pitchFamily="50" charset="-128"/>
              <a:ea typeface="HG丸ｺﾞｼｯｸM-PRO" pitchFamily="50" charset="-128"/>
            </a:endParaRPr>
          </a:p>
          <a:p>
            <a:pPr marL="0" indent="0">
              <a:buNone/>
            </a:pPr>
            <a:r>
              <a:rPr lang="en-US" altLang="ja-JP" sz="2400" b="1" dirty="0" smtClean="0">
                <a:latin typeface="HG丸ｺﾞｼｯｸM-PRO" pitchFamily="50" charset="-128"/>
                <a:ea typeface="HG丸ｺﾞｼｯｸM-PRO" pitchFamily="50" charset="-128"/>
              </a:rPr>
              <a:t>		</a:t>
            </a:r>
            <a:r>
              <a:rPr lang="ja-JP" altLang="en-US" sz="2400" b="1" dirty="0" smtClean="0">
                <a:latin typeface="HG丸ｺﾞｼｯｸM-PRO" pitchFamily="50" charset="-128"/>
                <a:ea typeface="HG丸ｺﾞｼｯｸM-PRO" pitchFamily="50" charset="-128"/>
              </a:rPr>
              <a:t>　　　　　　　　知</a:t>
            </a:r>
            <a:r>
              <a:rPr lang="ja-JP" altLang="en-US" sz="2400" b="1" dirty="0" smtClean="0">
                <a:latin typeface="HG丸ｺﾞｼｯｸM-PRO" pitchFamily="50" charset="-128"/>
                <a:ea typeface="HG丸ｺﾞｼｯｸM-PRO" pitchFamily="50" charset="-128"/>
              </a:rPr>
              <a:t>財キャリア分科会オーガナイザー　一同</a:t>
            </a:r>
            <a:endParaRPr lang="en-US" altLang="ja-JP" sz="2400" b="1" dirty="0" smtClean="0">
              <a:latin typeface="HG丸ｺﾞｼｯｸM-PRO" pitchFamily="50" charset="-128"/>
              <a:ea typeface="HG丸ｺﾞｼｯｸM-PRO" pitchFamily="50" charset="-128"/>
            </a:endParaRPr>
          </a:p>
          <a:p>
            <a:endParaRPr lang="en-US" altLang="ja-JP" b="1"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510082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4000" dirty="0" err="1" smtClean="0">
                <a:solidFill>
                  <a:srgbClr val="C00000"/>
                </a:solidFill>
                <a:latin typeface="HG丸ｺﾞｼｯｸM-PRO" pitchFamily="50" charset="-128"/>
                <a:ea typeface="HG丸ｺﾞｼｯｸM-PRO" pitchFamily="50" charset="-128"/>
              </a:rPr>
              <a:t>Smips</a:t>
            </a:r>
            <a:r>
              <a:rPr kumimoji="1" lang="ja-JP" altLang="en-US" sz="4000" dirty="0" smtClean="0">
                <a:solidFill>
                  <a:srgbClr val="C00000"/>
                </a:solidFill>
                <a:latin typeface="HG丸ｺﾞｼｯｸM-PRO" pitchFamily="50" charset="-128"/>
                <a:ea typeface="HG丸ｺﾞｼｯｸM-PRO" pitchFamily="50" charset="-128"/>
              </a:rPr>
              <a:t>知財キャリア分科会とは</a:t>
            </a:r>
            <a:endParaRPr kumimoji="1" lang="ja-JP" altLang="en-US" sz="4000"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600200"/>
            <a:ext cx="8291264" cy="4853136"/>
          </a:xfrm>
        </p:spPr>
        <p:txBody>
          <a:bodyPr>
            <a:normAutofit fontScale="92500"/>
          </a:bodyPr>
          <a:lstStyle/>
          <a:p>
            <a:pPr>
              <a:lnSpc>
                <a:spcPct val="90000"/>
              </a:lnSpc>
            </a:pPr>
            <a:r>
              <a:rPr lang="ja-JP" altLang="en-US" b="1" dirty="0">
                <a:solidFill>
                  <a:schemeClr val="tx1"/>
                </a:solidFill>
                <a:latin typeface="HG丸ｺﾞｼｯｸM-PRO" pitchFamily="50" charset="-128"/>
                <a:ea typeface="HG丸ｺﾞｼｯｸM-PRO" pitchFamily="50" charset="-128"/>
              </a:rPr>
              <a:t>Ｓｍｉｐｓ</a:t>
            </a:r>
            <a:r>
              <a:rPr lang="en-US" altLang="ja-JP" b="1" dirty="0">
                <a:solidFill>
                  <a:schemeClr val="tx1"/>
                </a:solidFill>
                <a:latin typeface="HG丸ｺﾞｼｯｸM-PRO" pitchFamily="50" charset="-128"/>
                <a:ea typeface="HG丸ｺﾞｼｯｸM-PRO" pitchFamily="50" charset="-128"/>
              </a:rPr>
              <a:t>(</a:t>
            </a:r>
            <a:r>
              <a:rPr lang="ja-JP" altLang="en-US" b="1" dirty="0">
                <a:solidFill>
                  <a:schemeClr val="tx1"/>
                </a:solidFill>
                <a:latin typeface="HG丸ｺﾞｼｯｸM-PRO" pitchFamily="50" charset="-128"/>
                <a:ea typeface="HG丸ｺﾞｼｯｸM-PRO" pitchFamily="50" charset="-128"/>
              </a:rPr>
              <a:t>知的財産マネジメント研究会）内の分科会として、</a:t>
            </a:r>
            <a:r>
              <a:rPr lang="en-US" altLang="ja-JP" b="1" dirty="0">
                <a:solidFill>
                  <a:schemeClr val="tx1"/>
                </a:solidFill>
                <a:latin typeface="HG丸ｺﾞｼｯｸM-PRO" pitchFamily="50" charset="-128"/>
                <a:ea typeface="HG丸ｺﾞｼｯｸM-PRO" pitchFamily="50" charset="-128"/>
              </a:rPr>
              <a:t>2004</a:t>
            </a:r>
            <a:r>
              <a:rPr lang="ja-JP" altLang="en-US" b="1" dirty="0">
                <a:solidFill>
                  <a:schemeClr val="tx1"/>
                </a:solidFill>
                <a:latin typeface="HG丸ｺﾞｼｯｸM-PRO" pitchFamily="50" charset="-128"/>
                <a:ea typeface="HG丸ｺﾞｼｯｸM-PRO" pitchFamily="50" charset="-128"/>
              </a:rPr>
              <a:t>年度</a:t>
            </a:r>
            <a:r>
              <a:rPr lang="ja-JP" altLang="en-US" b="1" dirty="0" smtClean="0">
                <a:solidFill>
                  <a:schemeClr val="tx1"/>
                </a:solidFill>
                <a:latin typeface="HG丸ｺﾞｼｯｸM-PRO" pitchFamily="50" charset="-128"/>
                <a:ea typeface="HG丸ｺﾞｼｯｸM-PRO" pitchFamily="50" charset="-128"/>
              </a:rPr>
              <a:t>より９年間</a:t>
            </a:r>
            <a:r>
              <a:rPr lang="ja-JP" altLang="en-US" b="1" dirty="0">
                <a:solidFill>
                  <a:schemeClr val="tx1"/>
                </a:solidFill>
                <a:latin typeface="HG丸ｺﾞｼｯｸM-PRO" pitchFamily="50" charset="-128"/>
                <a:ea typeface="HG丸ｺﾞｼｯｸM-PRO" pitchFamily="50" charset="-128"/>
              </a:rPr>
              <a:t>継続開催。毎回、知的財産・産学連携・起業などの分野で活躍されている方の講演と参加者を交えたディスカッションを行っている。</a:t>
            </a:r>
            <a:endParaRPr lang="en-US" altLang="ja-JP" b="1" dirty="0">
              <a:solidFill>
                <a:schemeClr val="tx1"/>
              </a:solidFill>
              <a:latin typeface="HG丸ｺﾞｼｯｸM-PRO" pitchFamily="50" charset="-128"/>
              <a:ea typeface="HG丸ｺﾞｼｯｸM-PRO" pitchFamily="50" charset="-128"/>
            </a:endParaRPr>
          </a:p>
          <a:p>
            <a:pPr>
              <a:lnSpc>
                <a:spcPct val="90000"/>
              </a:lnSpc>
            </a:pPr>
            <a:r>
              <a:rPr lang="ja-JP" altLang="en-US" b="1" dirty="0">
                <a:solidFill>
                  <a:schemeClr val="tx1"/>
                </a:solidFill>
                <a:latin typeface="HG丸ｺﾞｼｯｸM-PRO" pitchFamily="50" charset="-128"/>
                <a:ea typeface="HG丸ｺﾞｼｯｸM-PRO" pitchFamily="50" charset="-128"/>
              </a:rPr>
              <a:t>前身は知財エデュケーター分科会。</a:t>
            </a:r>
          </a:p>
          <a:p>
            <a:pPr>
              <a:lnSpc>
                <a:spcPct val="90000"/>
              </a:lnSpc>
            </a:pPr>
            <a:r>
              <a:rPr lang="ja-JP" altLang="en-US" b="1" dirty="0">
                <a:solidFill>
                  <a:schemeClr val="tx1"/>
                </a:solidFill>
                <a:latin typeface="HG丸ｺﾞｼｯｸM-PRO" pitchFamily="50" charset="-128"/>
                <a:ea typeface="HG丸ｺﾞｼｯｸM-PRO" pitchFamily="50" charset="-128"/>
              </a:rPr>
              <a:t>理工系大学院生、大学生や、第二新卒の社会人、転職希望の社会人などで、知的財産分野へのキャリアパスを検討するための分科会として、２００４年～</a:t>
            </a:r>
            <a:r>
              <a:rPr lang="ja-JP" altLang="en-US" b="1" dirty="0" smtClean="0">
                <a:solidFill>
                  <a:schemeClr val="tx1"/>
                </a:solidFill>
                <a:latin typeface="HG丸ｺﾞｼｯｸM-PRO" pitchFamily="50" charset="-128"/>
                <a:ea typeface="HG丸ｺﾞｼｯｸM-PRO" pitchFamily="50" charset="-128"/>
              </a:rPr>
              <a:t>２０１２年度</a:t>
            </a:r>
            <a:r>
              <a:rPr lang="ja-JP" altLang="en-US" b="1" dirty="0">
                <a:solidFill>
                  <a:schemeClr val="tx1"/>
                </a:solidFill>
                <a:latin typeface="HG丸ｺﾞｼｯｸM-PRO" pitchFamily="50" charset="-128"/>
                <a:ea typeface="HG丸ｺﾞｼｯｸM-PRO" pitchFamily="50" charset="-128"/>
              </a:rPr>
              <a:t>まで毎年開催。</a:t>
            </a:r>
            <a:endParaRPr lang="en-US" altLang="ja-JP" b="1" dirty="0">
              <a:solidFill>
                <a:schemeClr val="tx1"/>
              </a:solidFill>
              <a:latin typeface="HG丸ｺﾞｼｯｸM-PRO" pitchFamily="50" charset="-128"/>
              <a:ea typeface="HG丸ｺﾞｼｯｸM-PRO" pitchFamily="50" charset="-128"/>
            </a:endParaRPr>
          </a:p>
          <a:p>
            <a:endParaRPr kumimoji="1" lang="ja-JP" altLang="en-US" dirty="0">
              <a:solidFill>
                <a:schemeClr val="tx1"/>
              </a:solidFill>
            </a:endParaRPr>
          </a:p>
        </p:txBody>
      </p:sp>
    </p:spTree>
    <p:extLst>
      <p:ext uri="{BB962C8B-B14F-4D97-AF65-F5344CB8AC3E}">
        <p14:creationId xmlns:p14="http://schemas.microsoft.com/office/powerpoint/2010/main" val="2889080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２０１２年度</a:t>
            </a:r>
            <a:r>
              <a:rPr kumimoji="1" lang="ja-JP" altLang="en-US" dirty="0" smtClean="0">
                <a:solidFill>
                  <a:srgbClr val="C00000"/>
                </a:solidFill>
                <a:latin typeface="HG丸ｺﾞｼｯｸM-PRO" pitchFamily="50" charset="-128"/>
                <a:ea typeface="HG丸ｺﾞｼｯｸM-PRO" pitchFamily="50" charset="-128"/>
              </a:rPr>
              <a:t>の活動テーマ</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600200"/>
            <a:ext cx="8291264" cy="5069160"/>
          </a:xfrm>
        </p:spPr>
        <p:txBody>
          <a:bodyPr>
            <a:normAutofit/>
          </a:bodyPr>
          <a:lstStyle/>
          <a:p>
            <a:r>
              <a:rPr kumimoji="1" lang="ja-JP" altLang="en-US" b="1" dirty="0" smtClean="0">
                <a:latin typeface="HG丸ｺﾞｼｯｸM-PRO" pitchFamily="50" charset="-128"/>
                <a:ea typeface="HG丸ｺﾞｼｯｸM-PRO" pitchFamily="50" charset="-128"/>
              </a:rPr>
              <a:t>今年度のテーマ</a:t>
            </a:r>
            <a:endParaRPr kumimoji="1" lang="en-US" altLang="ja-JP" b="1" dirty="0" smtClean="0">
              <a:latin typeface="HG丸ｺﾞｼｯｸM-PRO" pitchFamily="50" charset="-128"/>
              <a:ea typeface="HG丸ｺﾞｼｯｸM-PRO" pitchFamily="50" charset="-128"/>
            </a:endParaRPr>
          </a:p>
          <a:p>
            <a:pPr lvl="1"/>
            <a:r>
              <a:rPr lang="ja-JP" altLang="en-US" sz="3600" b="1" dirty="0">
                <a:solidFill>
                  <a:srgbClr val="C00000"/>
                </a:solidFill>
                <a:latin typeface="HG丸ｺﾞｼｯｸM-PRO" pitchFamily="50" charset="-128"/>
                <a:ea typeface="HG丸ｺﾞｼｯｸM-PRO" pitchFamily="50" charset="-128"/>
              </a:rPr>
              <a:t>グローバルかつ実践的な視点で、起業、</a:t>
            </a:r>
            <a:r>
              <a:rPr lang="ja-JP" altLang="en-US" sz="3600" b="1" dirty="0" smtClean="0">
                <a:solidFill>
                  <a:srgbClr val="C00000"/>
                </a:solidFill>
                <a:latin typeface="HG丸ｺﾞｼｯｸM-PRO" pitchFamily="50" charset="-128"/>
                <a:ea typeface="HG丸ｺﾞｼｯｸM-PRO" pitchFamily="50" charset="-128"/>
              </a:rPr>
              <a:t>スタートアップに関する</a:t>
            </a:r>
            <a:r>
              <a:rPr lang="ja-JP" altLang="en-US" sz="3600" b="1" dirty="0">
                <a:solidFill>
                  <a:srgbClr val="C00000"/>
                </a:solidFill>
                <a:latin typeface="HG丸ｺﾞｼｯｸM-PRO" pitchFamily="50" charset="-128"/>
                <a:ea typeface="HG丸ｺﾞｼｯｸM-PRO" pitchFamily="50" charset="-128"/>
              </a:rPr>
              <a:t>テーマ</a:t>
            </a:r>
            <a:r>
              <a:rPr lang="ja-JP" altLang="en-US" sz="3600" b="1" dirty="0" smtClean="0">
                <a:solidFill>
                  <a:srgbClr val="C00000"/>
                </a:solidFill>
                <a:latin typeface="HG丸ｺﾞｼｯｸM-PRO" pitchFamily="50" charset="-128"/>
                <a:ea typeface="HG丸ｺﾞｼｯｸM-PRO" pitchFamily="50" charset="-128"/>
              </a:rPr>
              <a:t>を取り上げる。</a:t>
            </a:r>
            <a:endParaRPr lang="en-US" altLang="ja-JP" sz="3600" b="1" dirty="0" smtClean="0">
              <a:solidFill>
                <a:srgbClr val="C00000"/>
              </a:solidFill>
              <a:latin typeface="HG丸ｺﾞｼｯｸM-PRO" pitchFamily="50" charset="-128"/>
              <a:ea typeface="HG丸ｺﾞｼｯｸM-PRO" pitchFamily="50" charset="-128"/>
            </a:endParaRPr>
          </a:p>
          <a:p>
            <a:pPr lvl="1"/>
            <a:r>
              <a:rPr kumimoji="1" lang="ja-JP" altLang="en-US" sz="3600" b="1" dirty="0">
                <a:solidFill>
                  <a:srgbClr val="C00000"/>
                </a:solidFill>
                <a:latin typeface="HG丸ｺﾞｼｯｸM-PRO" pitchFamily="50" charset="-128"/>
                <a:ea typeface="HG丸ｺﾞｼｯｸM-PRO" pitchFamily="50" charset="-128"/>
              </a:rPr>
              <a:t>新規</a:t>
            </a:r>
            <a:r>
              <a:rPr kumimoji="1" lang="ja-JP" altLang="en-US" sz="3600" b="1" dirty="0" smtClean="0">
                <a:solidFill>
                  <a:srgbClr val="C00000"/>
                </a:solidFill>
                <a:latin typeface="HG丸ｺﾞｼｯｸM-PRO" pitchFamily="50" charset="-128"/>
                <a:ea typeface="HG丸ｺﾞｼｯｸM-PRO" pitchFamily="50" charset="-128"/>
              </a:rPr>
              <a:t>事業立上げ</a:t>
            </a:r>
            <a:endParaRPr kumimoji="1" lang="en-US" altLang="ja-JP" sz="3600" b="1" dirty="0" smtClean="0">
              <a:solidFill>
                <a:srgbClr val="C00000"/>
              </a:solidFill>
              <a:latin typeface="HG丸ｺﾞｼｯｸM-PRO" pitchFamily="50" charset="-128"/>
              <a:ea typeface="HG丸ｺﾞｼｯｸM-PRO" pitchFamily="50" charset="-128"/>
            </a:endParaRPr>
          </a:p>
          <a:p>
            <a:pPr lvl="1"/>
            <a:r>
              <a:rPr lang="ja-JP" altLang="en-US" sz="3600" b="1" dirty="0" smtClean="0">
                <a:solidFill>
                  <a:srgbClr val="C00000"/>
                </a:solidFill>
                <a:latin typeface="HG丸ｺﾞｼｯｸM-PRO" pitchFamily="50" charset="-128"/>
                <a:ea typeface="HG丸ｺﾞｼｯｸM-PRO" pitchFamily="50" charset="-128"/>
              </a:rPr>
              <a:t>起業家教育</a:t>
            </a:r>
            <a:endParaRPr lang="en-US" altLang="ja-JP" sz="3600" b="1" dirty="0" smtClean="0">
              <a:solidFill>
                <a:srgbClr val="C00000"/>
              </a:solidFill>
              <a:latin typeface="HG丸ｺﾞｼｯｸM-PRO" pitchFamily="50" charset="-128"/>
              <a:ea typeface="HG丸ｺﾞｼｯｸM-PRO" pitchFamily="50" charset="-128"/>
            </a:endParaRPr>
          </a:p>
          <a:p>
            <a:pPr lvl="1"/>
            <a:r>
              <a:rPr lang="ja-JP" altLang="en-US" sz="3600" b="1" dirty="0" smtClean="0">
                <a:solidFill>
                  <a:srgbClr val="C00000"/>
                </a:solidFill>
                <a:latin typeface="HG丸ｺﾞｼｯｸM-PRO" pitchFamily="50" charset="-128"/>
                <a:ea typeface="HG丸ｺﾞｼｯｸM-PRO" pitchFamily="50" charset="-128"/>
              </a:rPr>
              <a:t>イノベーション・アイデア創出</a:t>
            </a:r>
            <a:endParaRPr lang="en-US" altLang="ja-JP" b="1" dirty="0">
              <a:latin typeface="HG丸ｺﾞｼｯｸM-PRO" pitchFamily="50" charset="-128"/>
              <a:ea typeface="HG丸ｺﾞｼｯｸM-PRO" pitchFamily="50" charset="-128"/>
            </a:endParaRPr>
          </a:p>
          <a:p>
            <a:pPr lvl="1"/>
            <a:r>
              <a:rPr lang="ja-JP" altLang="en-US" sz="3600" b="1" dirty="0" smtClean="0">
                <a:solidFill>
                  <a:srgbClr val="C00000"/>
                </a:solidFill>
                <a:latin typeface="HG丸ｺﾞｼｯｸM-PRO" pitchFamily="50" charset="-128"/>
                <a:ea typeface="HG丸ｺﾞｼｯｸM-PRO" pitchFamily="50" charset="-128"/>
              </a:rPr>
              <a:t>グローバルな視点</a:t>
            </a:r>
            <a:endParaRPr lang="en-US" altLang="ja-JP" sz="3600" b="1" dirty="0" smtClean="0">
              <a:solidFill>
                <a:srgbClr val="C00000"/>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727171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２０１２年度</a:t>
            </a:r>
            <a:r>
              <a:rPr kumimoji="1" lang="ja-JP" altLang="en-US" dirty="0" smtClean="0">
                <a:solidFill>
                  <a:srgbClr val="C00000"/>
                </a:solidFill>
                <a:latin typeface="HG丸ｺﾞｼｯｸM-PRO" pitchFamily="50" charset="-128"/>
                <a:ea typeface="HG丸ｺﾞｼｯｸM-PRO" pitchFamily="50" charset="-128"/>
              </a:rPr>
              <a:t>の</a:t>
            </a:r>
            <a:r>
              <a:rPr kumimoji="1" lang="ja-JP" altLang="en-US" dirty="0" smtClean="0">
                <a:solidFill>
                  <a:srgbClr val="C00000"/>
                </a:solidFill>
                <a:latin typeface="HG丸ｺﾞｼｯｸM-PRO" pitchFamily="50" charset="-128"/>
                <a:ea typeface="HG丸ｺﾞｼｯｸM-PRO" pitchFamily="50" charset="-128"/>
              </a:rPr>
              <a:t>活動</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124744"/>
            <a:ext cx="8435280" cy="5733256"/>
          </a:xfrm>
        </p:spPr>
        <p:txBody>
          <a:bodyPr>
            <a:normAutofit fontScale="62500" lnSpcReduction="20000"/>
          </a:bodyPr>
          <a:lstStyle/>
          <a:p>
            <a:r>
              <a:rPr lang="ja-JP" altLang="en-US" b="1" dirty="0" smtClean="0">
                <a:latin typeface="HG丸ｺﾞｼｯｸM-PRO" pitchFamily="50" charset="-128"/>
                <a:ea typeface="HG丸ｺﾞｼｯｸM-PRO" pitchFamily="50" charset="-128"/>
              </a:rPr>
              <a:t>４月の活動</a:t>
            </a:r>
            <a:endParaRPr lang="ja-JP" altLang="en-US" b="1" dirty="0">
              <a:latin typeface="HG丸ｺﾞｼｯｸM-PRO" pitchFamily="50" charset="-128"/>
              <a:ea typeface="HG丸ｺﾞｼｯｸM-PRO" pitchFamily="50" charset="-128"/>
            </a:endParaRPr>
          </a:p>
          <a:p>
            <a:r>
              <a:rPr lang="ja-JP" altLang="en-US" b="1" dirty="0">
                <a:solidFill>
                  <a:schemeClr val="bg2">
                    <a:lumMod val="25000"/>
                  </a:schemeClr>
                </a:solidFill>
                <a:latin typeface="HG丸ｺﾞｼｯｸM-PRO" pitchFamily="50" charset="-128"/>
                <a:ea typeface="HG丸ｺﾞｼｯｸM-PRO" pitchFamily="50" charset="-128"/>
              </a:rPr>
              <a:t>テーマ１：「イスラエルはなぜ</a:t>
            </a:r>
            <a:r>
              <a:rPr lang="en-US" altLang="ja-JP" b="1" dirty="0">
                <a:solidFill>
                  <a:schemeClr val="bg2">
                    <a:lumMod val="25000"/>
                  </a:schemeClr>
                </a:solidFill>
                <a:latin typeface="HG丸ｺﾞｼｯｸM-PRO" pitchFamily="50" charset="-128"/>
                <a:ea typeface="HG丸ｺﾞｼｯｸM-PRO" pitchFamily="50" charset="-128"/>
              </a:rPr>
              <a:t>Start-Up Nation</a:t>
            </a:r>
            <a:r>
              <a:rPr lang="ja-JP" altLang="en-US" b="1" dirty="0">
                <a:solidFill>
                  <a:schemeClr val="bg2">
                    <a:lumMod val="25000"/>
                  </a:schemeClr>
                </a:solidFill>
                <a:latin typeface="HG丸ｺﾞｼｯｸM-PRO" pitchFamily="50" charset="-128"/>
                <a:ea typeface="HG丸ｺﾞｼｯｸM-PRO" pitchFamily="50" charset="-128"/>
              </a:rPr>
              <a:t>に変貌できたのか？」</a:t>
            </a:r>
          </a:p>
          <a:p>
            <a:r>
              <a:rPr lang="ja-JP" altLang="en-US" b="1" dirty="0">
                <a:solidFill>
                  <a:schemeClr val="bg2">
                    <a:lumMod val="25000"/>
                  </a:schemeClr>
                </a:solidFill>
                <a:latin typeface="HG丸ｺﾞｼｯｸM-PRO" pitchFamily="50" charset="-128"/>
                <a:ea typeface="HG丸ｺﾞｼｯｸM-PRO" pitchFamily="50" charset="-128"/>
              </a:rPr>
              <a:t>テー マ２：「ＤＢＪキャピタル（株）における知財事業化モデルについて」</a:t>
            </a:r>
          </a:p>
          <a:p>
            <a:r>
              <a:rPr lang="ja-JP" altLang="en-US" b="1" dirty="0">
                <a:solidFill>
                  <a:schemeClr val="bg2">
                    <a:lumMod val="25000"/>
                  </a:schemeClr>
                </a:solidFill>
                <a:latin typeface="HG丸ｺﾞｼｯｸM-PRO" pitchFamily="50" charset="-128"/>
                <a:ea typeface="HG丸ｺﾞｼｯｸM-PRO" pitchFamily="50" charset="-128"/>
              </a:rPr>
              <a:t>テーマ３：「</a:t>
            </a:r>
            <a:r>
              <a:rPr lang="en-US" altLang="ja-JP" b="1" dirty="0">
                <a:solidFill>
                  <a:schemeClr val="bg2">
                    <a:lumMod val="25000"/>
                  </a:schemeClr>
                </a:solidFill>
                <a:latin typeface="HG丸ｺﾞｼｯｸM-PRO" pitchFamily="50" charset="-128"/>
                <a:ea typeface="HG丸ｺﾞｼｯｸM-PRO" pitchFamily="50" charset="-128"/>
              </a:rPr>
              <a:t>Silicon Valley Magic </a:t>
            </a:r>
            <a:r>
              <a:rPr lang="ja-JP" altLang="en-US" b="1" dirty="0">
                <a:solidFill>
                  <a:schemeClr val="bg2">
                    <a:lumMod val="25000"/>
                  </a:schemeClr>
                </a:solidFill>
                <a:latin typeface="HG丸ｺﾞｼｯｸM-PRO" pitchFamily="50" charset="-128"/>
                <a:ea typeface="HG丸ｺﾞｼｯｸM-PRO" pitchFamily="50" charset="-128"/>
              </a:rPr>
              <a:t>～スピード感の日米比較～」</a:t>
            </a:r>
          </a:p>
          <a:p>
            <a:r>
              <a:rPr lang="ja-JP" altLang="en-US" b="1" dirty="0">
                <a:latin typeface="HG丸ｺﾞｼｯｸM-PRO" pitchFamily="50" charset="-128"/>
                <a:ea typeface="HG丸ｺﾞｼｯｸM-PRO" pitchFamily="50" charset="-128"/>
              </a:rPr>
              <a:t>ゲスト</a:t>
            </a:r>
          </a:p>
          <a:p>
            <a:pPr marL="0" indent="0">
              <a:buNone/>
            </a:pPr>
            <a:r>
              <a:rPr lang="ja-JP" altLang="en-US" b="1" dirty="0" smtClean="0">
                <a:latin typeface="HG丸ｺﾞｼｯｸM-PRO" pitchFamily="50" charset="-128"/>
                <a:ea typeface="HG丸ｺﾞｼｯｸM-PRO" pitchFamily="50" charset="-128"/>
              </a:rPr>
              <a:t>　　樋</a:t>
            </a:r>
            <a:r>
              <a:rPr lang="ja-JP" altLang="en-US" b="1" dirty="0">
                <a:latin typeface="HG丸ｺﾞｼｯｸM-PRO" pitchFamily="50" charset="-128"/>
                <a:ea typeface="HG丸ｺﾞｼｯｸM-PRO" pitchFamily="50" charset="-128"/>
              </a:rPr>
              <a:t>原伸彦氏（早稲田大学ビジネススクール 准教授）</a:t>
            </a:r>
          </a:p>
          <a:p>
            <a:pPr marL="0" indent="0">
              <a:buNone/>
            </a:pPr>
            <a:r>
              <a:rPr lang="ja-JP" altLang="en-US" b="1" dirty="0" smtClean="0">
                <a:latin typeface="HG丸ｺﾞｼｯｸM-PRO" pitchFamily="50" charset="-128"/>
                <a:ea typeface="HG丸ｺﾞｼｯｸM-PRO" pitchFamily="50" charset="-128"/>
              </a:rPr>
              <a:t>　　テーマ</a:t>
            </a:r>
            <a:r>
              <a:rPr lang="ja-JP" altLang="en-US" b="1" dirty="0">
                <a:latin typeface="HG丸ｺﾞｼｯｸM-PRO" pitchFamily="50" charset="-128"/>
                <a:ea typeface="HG丸ｺﾞｼｯｸM-PRO" pitchFamily="50" charset="-128"/>
              </a:rPr>
              <a:t>：「イスラエルはなぜ</a:t>
            </a:r>
            <a:r>
              <a:rPr lang="en-US" altLang="ja-JP" b="1" dirty="0">
                <a:latin typeface="HG丸ｺﾞｼｯｸM-PRO" pitchFamily="50" charset="-128"/>
                <a:ea typeface="HG丸ｺﾞｼｯｸM-PRO" pitchFamily="50" charset="-128"/>
              </a:rPr>
              <a:t>Start-Up Nation</a:t>
            </a:r>
            <a:r>
              <a:rPr lang="ja-JP" altLang="en-US" b="1" dirty="0">
                <a:latin typeface="HG丸ｺﾞｼｯｸM-PRO" pitchFamily="50" charset="-128"/>
                <a:ea typeface="HG丸ｺﾞｼｯｸM-PRO" pitchFamily="50" charset="-128"/>
              </a:rPr>
              <a:t>に変貌できた</a:t>
            </a:r>
            <a:r>
              <a:rPr lang="ja-JP" altLang="en-US" b="1" dirty="0" smtClean="0">
                <a:latin typeface="HG丸ｺﾞｼｯｸM-PRO" pitchFamily="50" charset="-128"/>
                <a:ea typeface="HG丸ｺﾞｼｯｸM-PRO" pitchFamily="50" charset="-128"/>
              </a:rPr>
              <a:t>の　　</a:t>
            </a:r>
            <a:endParaRPr lang="en-US" altLang="ja-JP" b="1" dirty="0" smtClean="0">
              <a:latin typeface="HG丸ｺﾞｼｯｸM-PRO" pitchFamily="50" charset="-128"/>
              <a:ea typeface="HG丸ｺﾞｼｯｸM-PRO" pitchFamily="50" charset="-128"/>
            </a:endParaRPr>
          </a:p>
          <a:p>
            <a:pPr marL="0" indent="0">
              <a:buNone/>
            </a:pPr>
            <a:r>
              <a:rPr lang="ja-JP" altLang="en-US" b="1" dirty="0">
                <a:latin typeface="HG丸ｺﾞｼｯｸM-PRO" pitchFamily="50" charset="-128"/>
                <a:ea typeface="HG丸ｺﾞｼｯｸM-PRO" pitchFamily="50" charset="-128"/>
              </a:rPr>
              <a:t>　</a:t>
            </a:r>
            <a:r>
              <a:rPr lang="ja-JP" altLang="en-US" b="1" dirty="0" smtClean="0">
                <a:latin typeface="HG丸ｺﾞｼｯｸM-PRO" pitchFamily="50" charset="-128"/>
                <a:ea typeface="HG丸ｺﾞｼｯｸM-PRO" pitchFamily="50" charset="-128"/>
              </a:rPr>
              <a:t>　か</a:t>
            </a:r>
            <a:r>
              <a:rPr lang="ja-JP" altLang="en-US" b="1" dirty="0">
                <a:latin typeface="HG丸ｺﾞｼｯｸM-PRO" pitchFamily="50" charset="-128"/>
                <a:ea typeface="HG丸ｺﾞｼｯｸM-PRO" pitchFamily="50" charset="-128"/>
              </a:rPr>
              <a:t>？」</a:t>
            </a:r>
          </a:p>
          <a:p>
            <a:pPr marL="0" indent="0">
              <a:buNone/>
            </a:pPr>
            <a:r>
              <a:rPr lang="ja-JP" altLang="en-US" b="1" dirty="0" smtClean="0">
                <a:latin typeface="HG丸ｺﾞｼｯｸM-PRO" pitchFamily="50" charset="-128"/>
                <a:ea typeface="HG丸ｺﾞｼｯｸM-PRO" pitchFamily="50" charset="-128"/>
              </a:rPr>
              <a:t>　　山口</a:t>
            </a:r>
            <a:r>
              <a:rPr lang="ja-JP" altLang="en-US" b="1" dirty="0">
                <a:latin typeface="HG丸ｺﾞｼｯｸM-PRO" pitchFamily="50" charset="-128"/>
                <a:ea typeface="HG丸ｺﾞｼｯｸM-PRO" pitchFamily="50" charset="-128"/>
              </a:rPr>
              <a:t>泰久氏（ＤＢＪキャピタル株式会社取締役）</a:t>
            </a:r>
          </a:p>
          <a:p>
            <a:pPr marL="0" indent="0">
              <a:buNone/>
            </a:pPr>
            <a:r>
              <a:rPr lang="ja-JP" altLang="en-US" b="1" dirty="0" smtClean="0">
                <a:latin typeface="HG丸ｺﾞｼｯｸM-PRO" pitchFamily="50" charset="-128"/>
                <a:ea typeface="HG丸ｺﾞｼｯｸM-PRO" pitchFamily="50" charset="-128"/>
              </a:rPr>
              <a:t>　　プロフィール</a:t>
            </a:r>
            <a:r>
              <a:rPr lang="ja-JP" altLang="en-US" b="1" dirty="0">
                <a:latin typeface="HG丸ｺﾞｼｯｸM-PRO" pitchFamily="50" charset="-128"/>
                <a:ea typeface="HG丸ｺﾞｼｯｸM-PRO" pitchFamily="50" charset="-128"/>
              </a:rPr>
              <a:t>：</a:t>
            </a:r>
            <a:r>
              <a:rPr lang="en-US" altLang="ja-JP" b="1" dirty="0">
                <a:latin typeface="HG丸ｺﾞｼｯｸM-PRO" pitchFamily="50" charset="-128"/>
                <a:ea typeface="HG丸ｺﾞｼｯｸM-PRO" pitchFamily="50" charset="-128"/>
              </a:rPr>
              <a:t>http://</a:t>
            </a:r>
            <a:r>
              <a:rPr lang="en-US" altLang="ja-JP" b="1" dirty="0" smtClean="0">
                <a:latin typeface="HG丸ｺﾞｼｯｸM-PRO" pitchFamily="50" charset="-128"/>
                <a:ea typeface="HG丸ｺﾞｼｯｸM-PRO" pitchFamily="50" charset="-128"/>
              </a:rPr>
              <a:t>www.dbj-cap.jp/company/profile.html</a:t>
            </a:r>
          </a:p>
          <a:p>
            <a:pPr marL="0" indent="0">
              <a:buNone/>
            </a:pPr>
            <a:r>
              <a:rPr lang="ja-JP" altLang="en-US" b="1" dirty="0" smtClean="0">
                <a:latin typeface="HG丸ｺﾞｼｯｸM-PRO" pitchFamily="50" charset="-128"/>
                <a:ea typeface="HG丸ｺﾞｼｯｸM-PRO" pitchFamily="50" charset="-128"/>
              </a:rPr>
              <a:t>　　テーマ：「ＤＢＪキャピタル（株）における知財事業化モデルに</a:t>
            </a:r>
            <a:r>
              <a:rPr lang="ja-JP" altLang="en-US" b="1" dirty="0" err="1" smtClean="0">
                <a:latin typeface="HG丸ｺﾞｼｯｸM-PRO" pitchFamily="50" charset="-128"/>
                <a:ea typeface="HG丸ｺﾞｼｯｸM-PRO" pitchFamily="50" charset="-128"/>
              </a:rPr>
              <a:t>つ</a:t>
            </a:r>
            <a:endParaRPr lang="en-US" altLang="ja-JP" b="1" dirty="0" smtClean="0">
              <a:latin typeface="HG丸ｺﾞｼｯｸM-PRO" pitchFamily="50" charset="-128"/>
              <a:ea typeface="HG丸ｺﾞｼｯｸM-PRO" pitchFamily="50" charset="-128"/>
            </a:endParaRPr>
          </a:p>
          <a:p>
            <a:pPr marL="0" indent="0">
              <a:buNone/>
            </a:pPr>
            <a:r>
              <a:rPr lang="ja-JP" altLang="en-US" b="1" dirty="0">
                <a:latin typeface="HG丸ｺﾞｼｯｸM-PRO" pitchFamily="50" charset="-128"/>
                <a:ea typeface="HG丸ｺﾞｼｯｸM-PRO" pitchFamily="50" charset="-128"/>
              </a:rPr>
              <a:t>　</a:t>
            </a:r>
            <a:r>
              <a:rPr lang="ja-JP" altLang="en-US" b="1" dirty="0" smtClean="0">
                <a:latin typeface="HG丸ｺﾞｼｯｸM-PRO" pitchFamily="50" charset="-128"/>
                <a:ea typeface="HG丸ｺﾞｼｯｸM-PRO" pitchFamily="50" charset="-128"/>
              </a:rPr>
              <a:t>　いて</a:t>
            </a:r>
          </a:p>
          <a:p>
            <a:pPr marL="0" indent="0">
              <a:buNone/>
            </a:pPr>
            <a:r>
              <a:rPr lang="ja-JP" altLang="en-US" b="1" dirty="0" smtClean="0">
                <a:latin typeface="HG丸ｺﾞｼｯｸM-PRO" pitchFamily="50" charset="-128"/>
                <a:ea typeface="HG丸ｺﾞｼｯｸM-PRO" pitchFamily="50" charset="-128"/>
              </a:rPr>
              <a:t>　　大崎</a:t>
            </a:r>
            <a:r>
              <a:rPr lang="ja-JP" altLang="en-US" b="1" dirty="0">
                <a:latin typeface="HG丸ｺﾞｼｯｸM-PRO" pitchFamily="50" charset="-128"/>
                <a:ea typeface="HG丸ｺﾞｼｯｸM-PRO" pitchFamily="50" charset="-128"/>
              </a:rPr>
              <a:t>雄介氏、田所雅之氏（</a:t>
            </a:r>
            <a:r>
              <a:rPr lang="en-US" altLang="ja-JP" b="1" dirty="0" err="1">
                <a:latin typeface="HG丸ｺﾞｼｯｸM-PRO" pitchFamily="50" charset="-128"/>
                <a:ea typeface="HG丸ｺﾞｼｯｸM-PRO" pitchFamily="50" charset="-128"/>
              </a:rPr>
              <a:t>Bulqy</a:t>
            </a:r>
            <a:r>
              <a:rPr lang="en-US" altLang="ja-JP" b="1" dirty="0">
                <a:latin typeface="HG丸ｺﾞｼｯｸM-PRO" pitchFamily="50" charset="-128"/>
                <a:ea typeface="HG丸ｺﾞｼｯｸM-PRO" pitchFamily="50" charset="-128"/>
              </a:rPr>
              <a:t> </a:t>
            </a:r>
            <a:r>
              <a:rPr lang="en-US" altLang="ja-JP" b="1" dirty="0" err="1">
                <a:latin typeface="HG丸ｺﾞｼｯｸM-PRO" pitchFamily="50" charset="-128"/>
                <a:ea typeface="HG丸ｺﾞｼｯｸM-PRO" pitchFamily="50" charset="-128"/>
              </a:rPr>
              <a:t>inc.</a:t>
            </a:r>
            <a:r>
              <a:rPr lang="ja-JP" altLang="en-US" b="1" dirty="0">
                <a:latin typeface="HG丸ｺﾞｼｯｸM-PRO" pitchFamily="50" charset="-128"/>
                <a:ea typeface="HG丸ｺﾞｼｯｸM-PRO" pitchFamily="50" charset="-128"/>
              </a:rPr>
              <a:t>　</a:t>
            </a:r>
            <a:r>
              <a:rPr lang="en-US" altLang="ja-JP" b="1" dirty="0">
                <a:latin typeface="HG丸ｺﾞｼｯｸM-PRO" pitchFamily="50" charset="-128"/>
                <a:ea typeface="HG丸ｺﾞｼｯｸM-PRO" pitchFamily="50" charset="-128"/>
              </a:rPr>
              <a:t>Co-founder</a:t>
            </a:r>
            <a:r>
              <a:rPr lang="ja-JP" altLang="en-US" b="1" dirty="0">
                <a:latin typeface="HG丸ｺﾞｼｯｸM-PRO" pitchFamily="50" charset="-128"/>
                <a:ea typeface="HG丸ｺﾞｼｯｸM-PRO" pitchFamily="50" charset="-128"/>
              </a:rPr>
              <a:t>）</a:t>
            </a:r>
          </a:p>
          <a:p>
            <a:pPr marL="0" indent="0">
              <a:buNone/>
            </a:pPr>
            <a:r>
              <a:rPr lang="ja-JP" altLang="en-US" b="1" dirty="0" smtClean="0">
                <a:latin typeface="HG丸ｺﾞｼｯｸM-PRO" pitchFamily="50" charset="-128"/>
                <a:ea typeface="HG丸ｺﾞｼｯｸM-PRO" pitchFamily="50" charset="-128"/>
              </a:rPr>
              <a:t>　　テー </a:t>
            </a:r>
            <a:r>
              <a:rPr lang="ja-JP" altLang="en-US" b="1" dirty="0">
                <a:latin typeface="HG丸ｺﾞｼｯｸM-PRO" pitchFamily="50" charset="-128"/>
                <a:ea typeface="HG丸ｺﾞｼｯｸM-PRO" pitchFamily="50" charset="-128"/>
              </a:rPr>
              <a:t>マ：「</a:t>
            </a:r>
            <a:r>
              <a:rPr lang="en-US" altLang="ja-JP" b="1" dirty="0">
                <a:latin typeface="HG丸ｺﾞｼｯｸM-PRO" pitchFamily="50" charset="-128"/>
                <a:ea typeface="HG丸ｺﾞｼｯｸM-PRO" pitchFamily="50" charset="-128"/>
              </a:rPr>
              <a:t>Silicon Valley Magic </a:t>
            </a:r>
            <a:r>
              <a:rPr lang="ja-JP" altLang="en-US" b="1" dirty="0">
                <a:latin typeface="HG丸ｺﾞｼｯｸM-PRO" pitchFamily="50" charset="-128"/>
                <a:ea typeface="HG丸ｺﾞｼｯｸM-PRO" pitchFamily="50" charset="-128"/>
              </a:rPr>
              <a:t>～スピード感の日米比較～」</a:t>
            </a:r>
          </a:p>
        </p:txBody>
      </p:sp>
    </p:spTree>
    <p:extLst>
      <p:ext uri="{BB962C8B-B14F-4D97-AF65-F5344CB8AC3E}">
        <p14:creationId xmlns:p14="http://schemas.microsoft.com/office/powerpoint/2010/main" val="3832236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２０１２年度</a:t>
            </a:r>
            <a:r>
              <a:rPr kumimoji="1" lang="ja-JP" altLang="en-US" dirty="0" smtClean="0">
                <a:solidFill>
                  <a:srgbClr val="C00000"/>
                </a:solidFill>
                <a:latin typeface="HG丸ｺﾞｼｯｸM-PRO" pitchFamily="50" charset="-128"/>
                <a:ea typeface="HG丸ｺﾞｼｯｸM-PRO" pitchFamily="50" charset="-128"/>
              </a:rPr>
              <a:t>の</a:t>
            </a:r>
            <a:r>
              <a:rPr kumimoji="1" lang="ja-JP" altLang="en-US" dirty="0" smtClean="0">
                <a:solidFill>
                  <a:srgbClr val="C00000"/>
                </a:solidFill>
                <a:latin typeface="HG丸ｺﾞｼｯｸM-PRO" pitchFamily="50" charset="-128"/>
                <a:ea typeface="HG丸ｺﾞｼｯｸM-PRO" pitchFamily="50" charset="-128"/>
              </a:rPr>
              <a:t>活動</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124744"/>
            <a:ext cx="8435280" cy="5733256"/>
          </a:xfrm>
        </p:spPr>
        <p:txBody>
          <a:bodyPr>
            <a:normAutofit fontScale="92500" lnSpcReduction="20000"/>
          </a:bodyPr>
          <a:lstStyle/>
          <a:p>
            <a:r>
              <a:rPr lang="ja-JP" altLang="en-US" b="1" dirty="0" smtClean="0">
                <a:latin typeface="HG丸ｺﾞｼｯｸM-PRO" pitchFamily="50" charset="-128"/>
                <a:ea typeface="HG丸ｺﾞｼｯｸM-PRO" pitchFamily="50" charset="-128"/>
              </a:rPr>
              <a:t>５月の活動</a:t>
            </a:r>
            <a:endParaRPr lang="ja-JP" altLang="en-US" b="1" dirty="0">
              <a:latin typeface="HG丸ｺﾞｼｯｸM-PRO" pitchFamily="50" charset="-128"/>
              <a:ea typeface="HG丸ｺﾞｼｯｸM-PRO" pitchFamily="50" charset="-128"/>
            </a:endParaRPr>
          </a:p>
          <a:p>
            <a:r>
              <a:rPr lang="ja-JP" altLang="en-US" b="1" dirty="0">
                <a:solidFill>
                  <a:schemeClr val="bg2">
                    <a:lumMod val="25000"/>
                  </a:schemeClr>
                </a:solidFill>
                <a:latin typeface="HG丸ｺﾞｼｯｸM-PRO" pitchFamily="50" charset="-128"/>
                <a:ea typeface="HG丸ｺﾞｼｯｸM-PRO" pitchFamily="50" charset="-128"/>
              </a:rPr>
              <a:t>外資テーマ：「組織の変革力を高めるウイズダム・エンジニアリング　～人の知恵を活かして革新を起こす～　」　</a:t>
            </a:r>
          </a:p>
          <a:p>
            <a:r>
              <a:rPr lang="ja-JP" altLang="en-US" b="1" dirty="0">
                <a:solidFill>
                  <a:schemeClr val="tx1"/>
                </a:solidFill>
                <a:latin typeface="HG丸ｺﾞｼｯｸM-PRO" pitchFamily="50" charset="-128"/>
                <a:ea typeface="HG丸ｺﾞｼｯｸM-PRO" pitchFamily="50" charset="-128"/>
              </a:rPr>
              <a:t>ゲスト株式会社インクス　代表取締役社長　古河建規氏</a:t>
            </a:r>
          </a:p>
          <a:p>
            <a:r>
              <a:rPr lang="ja-JP" altLang="en-US" sz="2800" b="1" dirty="0" smtClean="0">
                <a:solidFill>
                  <a:schemeClr val="tx1"/>
                </a:solidFill>
                <a:latin typeface="HG丸ｺﾞｼｯｸM-PRO" pitchFamily="50" charset="-128"/>
                <a:ea typeface="HG丸ｺﾞｼｯｸM-PRO" pitchFamily="50" charset="-128"/>
              </a:rPr>
              <a:t>外資系コンサルティング</a:t>
            </a:r>
            <a:r>
              <a:rPr lang="ja-JP" altLang="en-US" sz="2800" b="1" dirty="0">
                <a:solidFill>
                  <a:schemeClr val="tx1"/>
                </a:solidFill>
                <a:latin typeface="HG丸ｺﾞｼｯｸM-PRO" pitchFamily="50" charset="-128"/>
                <a:ea typeface="HG丸ｺﾞｼｯｸM-PRO" pitchFamily="50" charset="-128"/>
              </a:rPr>
              <a:t>会社を経て、２０００年インクス入社。</a:t>
            </a:r>
            <a:r>
              <a:rPr lang="ja-JP" altLang="en-US" sz="2800" b="1" dirty="0" smtClean="0">
                <a:solidFill>
                  <a:schemeClr val="tx1"/>
                </a:solidFill>
                <a:latin typeface="HG丸ｺﾞｼｯｸM-PRO" pitchFamily="50" charset="-128"/>
                <a:ea typeface="HG丸ｺﾞｼｯｸM-PRO" pitchFamily="50" charset="-128"/>
              </a:rPr>
              <a:t>超短納期</a:t>
            </a:r>
            <a:r>
              <a:rPr lang="ja-JP" altLang="en-US" sz="2800" b="1" dirty="0">
                <a:solidFill>
                  <a:schemeClr val="tx1"/>
                </a:solidFill>
                <a:latin typeface="HG丸ｺﾞｼｯｸM-PRO" pitchFamily="50" charset="-128"/>
                <a:ea typeface="HG丸ｺﾞｼｯｸM-PRO" pitchFamily="50" charset="-128"/>
              </a:rPr>
              <a:t>を実現した自社金型工場を責任者として立ち上げ、第一回ものづくり日本大賞・経済産業大臣賞を受賞、その後、ソリューション部門パートナー、金型事業部門長、子会社の金型メーカー副社長を経て、２００９年より現職。</a:t>
            </a:r>
          </a:p>
          <a:p>
            <a:r>
              <a:rPr lang="en-US" altLang="ja-JP" sz="2800" b="1" dirty="0" smtClean="0">
                <a:solidFill>
                  <a:schemeClr val="tx1"/>
                </a:solidFill>
                <a:latin typeface="HG丸ｺﾞｼｯｸM-PRO" pitchFamily="50" charset="-128"/>
                <a:ea typeface="HG丸ｺﾞｼｯｸM-PRO" pitchFamily="50" charset="-128"/>
              </a:rPr>
              <a:t>http</a:t>
            </a:r>
            <a:r>
              <a:rPr lang="en-US" altLang="ja-JP" sz="2800" b="1" dirty="0">
                <a:solidFill>
                  <a:schemeClr val="tx1"/>
                </a:solidFill>
                <a:latin typeface="HG丸ｺﾞｼｯｸM-PRO" pitchFamily="50" charset="-128"/>
                <a:ea typeface="HG丸ｺﾞｼｯｸM-PRO" pitchFamily="50" charset="-128"/>
              </a:rPr>
              <a:t>://www.amazon.co.jp/gp/product/4822231356/</a:t>
            </a:r>
          </a:p>
        </p:txBody>
      </p:sp>
    </p:spTree>
    <p:extLst>
      <p:ext uri="{BB962C8B-B14F-4D97-AF65-F5344CB8AC3E}">
        <p14:creationId xmlns:p14="http://schemas.microsoft.com/office/powerpoint/2010/main" val="2337972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２０１２年度</a:t>
            </a:r>
            <a:r>
              <a:rPr kumimoji="1" lang="ja-JP" altLang="en-US" dirty="0" smtClean="0">
                <a:solidFill>
                  <a:srgbClr val="C00000"/>
                </a:solidFill>
                <a:latin typeface="HG丸ｺﾞｼｯｸM-PRO" pitchFamily="50" charset="-128"/>
                <a:ea typeface="HG丸ｺﾞｼｯｸM-PRO" pitchFamily="50" charset="-128"/>
              </a:rPr>
              <a:t>の</a:t>
            </a:r>
            <a:r>
              <a:rPr kumimoji="1" lang="ja-JP" altLang="en-US" dirty="0" smtClean="0">
                <a:solidFill>
                  <a:srgbClr val="C00000"/>
                </a:solidFill>
                <a:latin typeface="HG丸ｺﾞｼｯｸM-PRO" pitchFamily="50" charset="-128"/>
                <a:ea typeface="HG丸ｺﾞｼｯｸM-PRO" pitchFamily="50" charset="-128"/>
              </a:rPr>
              <a:t>活動</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124744"/>
            <a:ext cx="8435280" cy="5733256"/>
          </a:xfrm>
        </p:spPr>
        <p:txBody>
          <a:bodyPr>
            <a:normAutofit fontScale="62500" lnSpcReduction="20000"/>
          </a:bodyPr>
          <a:lstStyle/>
          <a:p>
            <a:r>
              <a:rPr lang="ja-JP" altLang="en-US" b="1" dirty="0" smtClean="0">
                <a:latin typeface="HG丸ｺﾞｼｯｸM-PRO" pitchFamily="50" charset="-128"/>
                <a:ea typeface="HG丸ｺﾞｼｯｸM-PRO" pitchFamily="50" charset="-128"/>
              </a:rPr>
              <a:t>７月の活動</a:t>
            </a:r>
            <a:endParaRPr lang="ja-JP" altLang="en-US" b="1" dirty="0">
              <a:latin typeface="HG丸ｺﾞｼｯｸM-PRO" pitchFamily="50" charset="-128"/>
              <a:ea typeface="HG丸ｺﾞｼｯｸM-PRO" pitchFamily="50" charset="-128"/>
            </a:endParaRPr>
          </a:p>
          <a:p>
            <a:r>
              <a:rPr lang="ja-JP" altLang="en-US" b="1" dirty="0">
                <a:solidFill>
                  <a:schemeClr val="bg2">
                    <a:lumMod val="25000"/>
                  </a:schemeClr>
                </a:solidFill>
                <a:latin typeface="HG丸ｺﾞｼｯｸM-PRO" pitchFamily="50" charset="-128"/>
                <a:ea typeface="HG丸ｺﾞｼｯｸM-PRO" pitchFamily="50" charset="-128"/>
              </a:rPr>
              <a:t>清家　綾さん（</a:t>
            </a:r>
            <a:r>
              <a:rPr lang="en-US" altLang="ja-JP" b="1" dirty="0">
                <a:solidFill>
                  <a:schemeClr val="bg2">
                    <a:lumMod val="25000"/>
                  </a:schemeClr>
                </a:solidFill>
                <a:latin typeface="HG丸ｺﾞｼｯｸM-PRO" pitchFamily="50" charset="-128"/>
                <a:ea typeface="HG丸ｺﾞｼｯｸM-PRO" pitchFamily="50" charset="-128"/>
              </a:rPr>
              <a:t>SEIKE CONSULTING</a:t>
            </a:r>
            <a:r>
              <a:rPr lang="ja-JP" altLang="en-US" b="1" dirty="0">
                <a:solidFill>
                  <a:schemeClr val="bg2">
                    <a:lumMod val="25000"/>
                  </a:schemeClr>
                </a:solidFill>
                <a:latin typeface="HG丸ｺﾞｼｯｸM-PRO" pitchFamily="50" charset="-128"/>
                <a:ea typeface="HG丸ｺﾞｼｯｸM-PRO" pitchFamily="50" charset="-128"/>
              </a:rPr>
              <a:t>　パテントコンサルタント・インベンター）</a:t>
            </a:r>
          </a:p>
          <a:p>
            <a:r>
              <a:rPr lang="en-US" altLang="ja-JP" b="1" dirty="0">
                <a:solidFill>
                  <a:schemeClr val="bg2">
                    <a:lumMod val="25000"/>
                  </a:schemeClr>
                </a:solidFill>
                <a:latin typeface="HG丸ｺﾞｼｯｸM-PRO" pitchFamily="50" charset="-128"/>
                <a:ea typeface="HG丸ｺﾞｼｯｸM-PRO" pitchFamily="50" charset="-128"/>
              </a:rPr>
              <a:t>http://www.seikeconsulting.com/</a:t>
            </a:r>
          </a:p>
          <a:p>
            <a:r>
              <a:rPr lang="ja-JP" altLang="en-US" b="1" dirty="0">
                <a:solidFill>
                  <a:schemeClr val="bg2">
                    <a:lumMod val="25000"/>
                  </a:schemeClr>
                </a:solidFill>
                <a:latin typeface="HG丸ｺﾞｼｯｸM-PRO" pitchFamily="50" charset="-128"/>
                <a:ea typeface="HG丸ｺﾞｼｯｸM-PRO" pitchFamily="50" charset="-128"/>
              </a:rPr>
              <a:t>御講演テーマ：「</a:t>
            </a:r>
            <a:r>
              <a:rPr lang="en-US" altLang="ja-JP" b="1" dirty="0">
                <a:solidFill>
                  <a:schemeClr val="bg2">
                    <a:lumMod val="25000"/>
                  </a:schemeClr>
                </a:solidFill>
                <a:latin typeface="HG丸ｺﾞｼｯｸM-PRO" pitchFamily="50" charset="-128"/>
                <a:ea typeface="HG丸ｺﾞｼｯｸM-PRO" pitchFamily="50" charset="-128"/>
              </a:rPr>
              <a:t>Eureka!</a:t>
            </a:r>
            <a:r>
              <a:rPr lang="ja-JP" altLang="en-US" b="1" dirty="0">
                <a:solidFill>
                  <a:schemeClr val="bg2">
                    <a:lumMod val="25000"/>
                  </a:schemeClr>
                </a:solidFill>
                <a:latin typeface="HG丸ｺﾞｼｯｸM-PRO" pitchFamily="50" charset="-128"/>
                <a:ea typeface="HG丸ｺﾞｼｯｸM-PRO" pitchFamily="50" charset="-128"/>
              </a:rPr>
              <a:t>　いいアイデア、いい特許の つくりかた」</a:t>
            </a:r>
          </a:p>
          <a:p>
            <a:pPr marL="0" indent="0">
              <a:buNone/>
            </a:pPr>
            <a:r>
              <a:rPr lang="ja-JP" altLang="en-US" b="1" dirty="0" smtClean="0">
                <a:solidFill>
                  <a:schemeClr val="bg2">
                    <a:lumMod val="25000"/>
                  </a:schemeClr>
                </a:solidFill>
                <a:latin typeface="HG丸ｺﾞｼｯｸM-PRO" pitchFamily="50" charset="-128"/>
                <a:ea typeface="HG丸ｺﾞｼｯｸM-PRO" pitchFamily="50" charset="-128"/>
              </a:rPr>
              <a:t>　　</a:t>
            </a:r>
            <a:r>
              <a:rPr lang="ja-JP" altLang="en-US" b="1" dirty="0" smtClean="0">
                <a:solidFill>
                  <a:schemeClr val="tx1"/>
                </a:solidFill>
                <a:latin typeface="HG丸ｺﾞｼｯｸM-PRO" pitchFamily="50" charset="-128"/>
                <a:ea typeface="HG丸ｺﾞｼｯｸM-PRO" pitchFamily="50" charset="-128"/>
              </a:rPr>
              <a:t>＜概 要＞</a:t>
            </a:r>
            <a:endParaRPr lang="ja-JP" altLang="en-US" b="1" dirty="0">
              <a:solidFill>
                <a:schemeClr val="tx1"/>
              </a:solidFill>
              <a:latin typeface="HG丸ｺﾞｼｯｸM-PRO" pitchFamily="50" charset="-128"/>
              <a:ea typeface="HG丸ｺﾞｼｯｸM-PRO" pitchFamily="50" charset="-128"/>
            </a:endParaRPr>
          </a:p>
          <a:p>
            <a:r>
              <a:rPr lang="ja-JP" altLang="en-US" b="1" dirty="0">
                <a:solidFill>
                  <a:schemeClr val="tx1"/>
                </a:solidFill>
                <a:latin typeface="HG丸ｺﾞｼｯｸM-PRO" pitchFamily="50" charset="-128"/>
                <a:ea typeface="HG丸ｺﾞｼｯｸM-PRO" pitchFamily="50" charset="-128"/>
              </a:rPr>
              <a:t>いいアイデアはどうやって創出するのか、そこからどのようにいい特許に仕上げていくのか、</a:t>
            </a:r>
          </a:p>
          <a:p>
            <a:r>
              <a:rPr lang="ja-JP" altLang="en-US" b="1" dirty="0">
                <a:solidFill>
                  <a:schemeClr val="tx1"/>
                </a:solidFill>
                <a:latin typeface="HG丸ｺﾞｼｯｸM-PRO" pitchFamily="50" charset="-128"/>
                <a:ea typeface="HG丸ｺﾞｼｯｸM-PRO" pitchFamily="50" charset="-128"/>
              </a:rPr>
              <a:t>本セミナーでは、プロフェッ ショナルインベンターとしての経験から得たノウハウを、</a:t>
            </a:r>
          </a:p>
          <a:p>
            <a:r>
              <a:rPr lang="ja-JP" altLang="en-US" b="1" dirty="0">
                <a:solidFill>
                  <a:schemeClr val="tx1"/>
                </a:solidFill>
                <a:latin typeface="HG丸ｺﾞｼｯｸM-PRO" pitchFamily="50" charset="-128"/>
                <a:ea typeface="HG丸ｺﾞｼｯｸM-PRO" pitchFamily="50" charset="-128"/>
              </a:rPr>
              <a:t>実施例を交えてご紹介いたします。</a:t>
            </a:r>
          </a:p>
          <a:p>
            <a:r>
              <a:rPr lang="ja-JP" altLang="en-US" b="1" dirty="0" smtClean="0">
                <a:solidFill>
                  <a:schemeClr val="tx1"/>
                </a:solidFill>
                <a:latin typeface="HG丸ｺﾞｼｯｸM-PRO" pitchFamily="50" charset="-128"/>
                <a:ea typeface="HG丸ｺﾞｼｯｸM-PRO" pitchFamily="50" charset="-128"/>
              </a:rPr>
              <a:t>＜プロフィール＞</a:t>
            </a:r>
            <a:endParaRPr lang="ja-JP" altLang="en-US" b="1" dirty="0">
              <a:solidFill>
                <a:schemeClr val="tx1"/>
              </a:solidFill>
              <a:latin typeface="HG丸ｺﾞｼｯｸM-PRO" pitchFamily="50" charset="-128"/>
              <a:ea typeface="HG丸ｺﾞｼｯｸM-PRO" pitchFamily="50" charset="-128"/>
            </a:endParaRPr>
          </a:p>
          <a:p>
            <a:r>
              <a:rPr lang="en-US" altLang="ja-JP" b="1" dirty="0">
                <a:solidFill>
                  <a:schemeClr val="tx1"/>
                </a:solidFill>
                <a:latin typeface="HG丸ｺﾞｼｯｸM-PRO" pitchFamily="50" charset="-128"/>
                <a:ea typeface="HG丸ｺﾞｼｯｸM-PRO" pitchFamily="50" charset="-128"/>
              </a:rPr>
              <a:t>University of Colorado</a:t>
            </a:r>
            <a:r>
              <a:rPr lang="ja-JP" altLang="en-US" b="1" dirty="0">
                <a:solidFill>
                  <a:schemeClr val="tx1"/>
                </a:solidFill>
                <a:latin typeface="HG丸ｺﾞｼｯｸM-PRO" pitchFamily="50" charset="-128"/>
                <a:ea typeface="HG丸ｺﾞｼｯｸM-PRO" pitchFamily="50" charset="-128"/>
              </a:rPr>
              <a:t>で</a:t>
            </a:r>
            <a:r>
              <a:rPr lang="en-US" altLang="ja-JP" b="1" dirty="0">
                <a:solidFill>
                  <a:schemeClr val="tx1"/>
                </a:solidFill>
                <a:latin typeface="HG丸ｺﾞｼｯｸM-PRO" pitchFamily="50" charset="-128"/>
                <a:ea typeface="HG丸ｺﾞｼｯｸM-PRO" pitchFamily="50" charset="-128"/>
              </a:rPr>
              <a:t>BS</a:t>
            </a:r>
            <a:r>
              <a:rPr lang="ja-JP" altLang="en-US" b="1" dirty="0">
                <a:solidFill>
                  <a:schemeClr val="tx1"/>
                </a:solidFill>
                <a:latin typeface="HG丸ｺﾞｼｯｸM-PRO" pitchFamily="50" charset="-128"/>
                <a:ea typeface="HG丸ｺﾞｼｯｸM-PRO" pitchFamily="50" charset="-128"/>
              </a:rPr>
              <a:t>（</a:t>
            </a:r>
            <a:r>
              <a:rPr lang="en-US" altLang="ja-JP" b="1" dirty="0">
                <a:solidFill>
                  <a:schemeClr val="tx1"/>
                </a:solidFill>
                <a:latin typeface="HG丸ｺﾞｼｯｸM-PRO" pitchFamily="50" charset="-128"/>
                <a:ea typeface="HG丸ｺﾞｼｯｸM-PRO" pitchFamily="50" charset="-128"/>
              </a:rPr>
              <a:t>Chemistry</a:t>
            </a:r>
            <a:r>
              <a:rPr lang="ja-JP" altLang="en-US" b="1" dirty="0">
                <a:solidFill>
                  <a:schemeClr val="tx1"/>
                </a:solidFill>
                <a:latin typeface="HG丸ｺﾞｼｯｸM-PRO" pitchFamily="50" charset="-128"/>
                <a:ea typeface="HG丸ｺﾞｼｯｸM-PRO" pitchFamily="50" charset="-128"/>
              </a:rPr>
              <a:t>）取得後、</a:t>
            </a:r>
            <a:r>
              <a:rPr lang="en-US" altLang="ja-JP" b="1" dirty="0">
                <a:solidFill>
                  <a:schemeClr val="tx1"/>
                </a:solidFill>
                <a:latin typeface="HG丸ｺﾞｼｯｸM-PRO" pitchFamily="50" charset="-128"/>
                <a:ea typeface="HG丸ｺﾞｼｯｸM-PRO" pitchFamily="50" charset="-128"/>
              </a:rPr>
              <a:t>NEC</a:t>
            </a:r>
            <a:r>
              <a:rPr lang="ja-JP" altLang="en-US" b="1" dirty="0">
                <a:solidFill>
                  <a:schemeClr val="tx1"/>
                </a:solidFill>
                <a:latin typeface="HG丸ｺﾞｼｯｸM-PRO" pitchFamily="50" charset="-128"/>
                <a:ea typeface="HG丸ｺﾞｼｯｸM-PRO" pitchFamily="50" charset="-128"/>
              </a:rPr>
              <a:t>中央研究所</a:t>
            </a:r>
            <a:r>
              <a:rPr lang="ja-JP" altLang="en-US" b="1" dirty="0" smtClean="0">
                <a:solidFill>
                  <a:schemeClr val="tx1"/>
                </a:solidFill>
                <a:latin typeface="HG丸ｺﾞｼｯｸM-PRO" pitchFamily="50" charset="-128"/>
                <a:ea typeface="HG丸ｺﾞｼｯｸM-PRO" pitchFamily="50" charset="-128"/>
              </a:rPr>
              <a:t>シリコンシステム研究所</a:t>
            </a:r>
            <a:r>
              <a:rPr lang="ja-JP" altLang="en-US" b="1" dirty="0">
                <a:solidFill>
                  <a:schemeClr val="tx1"/>
                </a:solidFill>
                <a:latin typeface="HG丸ｺﾞｼｯｸM-PRO" pitchFamily="50" charset="-128"/>
                <a:ea typeface="HG丸ｺﾞｼｯｸM-PRO" pitchFamily="50" charset="-128"/>
              </a:rPr>
              <a:t>に入社、不揮発性メモリの研究に従事。</a:t>
            </a:r>
            <a:r>
              <a:rPr lang="en-US" altLang="ja-JP" b="1" dirty="0">
                <a:solidFill>
                  <a:schemeClr val="tx1"/>
                </a:solidFill>
                <a:latin typeface="HG丸ｺﾞｼｯｸM-PRO" pitchFamily="50" charset="-128"/>
                <a:ea typeface="HG丸ｺﾞｼｯｸM-PRO" pitchFamily="50" charset="-128"/>
              </a:rPr>
              <a:t>NEC</a:t>
            </a:r>
            <a:r>
              <a:rPr lang="ja-JP" altLang="en-US" b="1" dirty="0">
                <a:solidFill>
                  <a:schemeClr val="tx1"/>
                </a:solidFill>
                <a:latin typeface="HG丸ｺﾞｼｯｸM-PRO" pitchFamily="50" charset="-128"/>
                <a:ea typeface="HG丸ｺﾞｼｯｸM-PRO" pitchFamily="50" charset="-128"/>
              </a:rPr>
              <a:t>退社後、早稲 田大学</a:t>
            </a:r>
            <a:r>
              <a:rPr lang="ja-JP" altLang="en-US" b="1" dirty="0" smtClean="0">
                <a:solidFill>
                  <a:schemeClr val="tx1"/>
                </a:solidFill>
                <a:latin typeface="HG丸ｺﾞｼｯｸM-PRO" pitchFamily="50" charset="-128"/>
                <a:ea typeface="HG丸ｺﾞｼｯｸM-PRO" pitchFamily="50" charset="-128"/>
              </a:rPr>
              <a:t>でナノワイヤトランジスタ</a:t>
            </a:r>
            <a:r>
              <a:rPr lang="ja-JP" altLang="en-US" b="1" dirty="0">
                <a:solidFill>
                  <a:schemeClr val="tx1"/>
                </a:solidFill>
                <a:latin typeface="HG丸ｺﾞｼｯｸM-PRO" pitchFamily="50" charset="-128"/>
                <a:ea typeface="HG丸ｺﾞｼｯｸM-PRO" pitchFamily="50" charset="-128"/>
              </a:rPr>
              <a:t>の研究により博士</a:t>
            </a:r>
            <a:r>
              <a:rPr lang="en-US" altLang="ja-JP" b="1" dirty="0">
                <a:solidFill>
                  <a:schemeClr val="tx1"/>
                </a:solidFill>
                <a:latin typeface="HG丸ｺﾞｼｯｸM-PRO" pitchFamily="50" charset="-128"/>
                <a:ea typeface="HG丸ｺﾞｼｯｸM-PRO" pitchFamily="50" charset="-128"/>
              </a:rPr>
              <a:t>(</a:t>
            </a:r>
            <a:r>
              <a:rPr lang="ja-JP" altLang="en-US" b="1" dirty="0">
                <a:solidFill>
                  <a:schemeClr val="tx1"/>
                </a:solidFill>
                <a:latin typeface="HG丸ｺﾞｼｯｸM-PRO" pitchFamily="50" charset="-128"/>
                <a:ea typeface="HG丸ｺﾞｼｯｸM-PRO" pitchFamily="50" charset="-128"/>
              </a:rPr>
              <a:t>工学</a:t>
            </a:r>
            <a:r>
              <a:rPr lang="en-US" altLang="ja-JP" b="1" dirty="0">
                <a:solidFill>
                  <a:schemeClr val="tx1"/>
                </a:solidFill>
                <a:latin typeface="HG丸ｺﾞｼｯｸM-PRO" pitchFamily="50" charset="-128"/>
                <a:ea typeface="HG丸ｺﾞｼｯｸM-PRO" pitchFamily="50" charset="-128"/>
              </a:rPr>
              <a:t>)</a:t>
            </a:r>
            <a:r>
              <a:rPr lang="ja-JP" altLang="en-US" b="1" dirty="0">
                <a:solidFill>
                  <a:schemeClr val="tx1"/>
                </a:solidFill>
                <a:latin typeface="HG丸ｺﾞｼｯｸM-PRO" pitchFamily="50" charset="-128"/>
                <a:ea typeface="HG丸ｺﾞｼｯｸM-PRO" pitchFamily="50" charset="-128"/>
              </a:rPr>
              <a:t>を取得。２００９年より</a:t>
            </a:r>
            <a:r>
              <a:rPr lang="ja-JP" altLang="en-US" b="1" dirty="0" smtClean="0">
                <a:solidFill>
                  <a:schemeClr val="tx1"/>
                </a:solidFill>
                <a:latin typeface="HG丸ｺﾞｼｯｸM-PRO" pitchFamily="50" charset="-128"/>
                <a:ea typeface="HG丸ｺﾞｼｯｸM-PRO" pitchFamily="50" charset="-128"/>
              </a:rPr>
              <a:t>、プロフェッショナルインベンター</a:t>
            </a:r>
            <a:r>
              <a:rPr lang="ja-JP" altLang="en-US" b="1" dirty="0">
                <a:solidFill>
                  <a:schemeClr val="tx1"/>
                </a:solidFill>
                <a:latin typeface="HG丸ｺﾞｼｯｸM-PRO" pitchFamily="50" charset="-128"/>
                <a:ea typeface="HG丸ｺﾞｼｯｸM-PRO" pitchFamily="50" charset="-128"/>
              </a:rPr>
              <a:t>として、イン テレクチュアル・ベンチャーズ社</a:t>
            </a:r>
            <a:r>
              <a:rPr lang="ja-JP" altLang="en-US" b="1" dirty="0" smtClean="0">
                <a:solidFill>
                  <a:schemeClr val="tx1"/>
                </a:solidFill>
                <a:latin typeface="HG丸ｺﾞｼｯｸM-PRO" pitchFamily="50" charset="-128"/>
                <a:ea typeface="HG丸ｺﾞｼｯｸM-PRO" pitchFamily="50" charset="-128"/>
              </a:rPr>
              <a:t>のインベンターネットワーク</a:t>
            </a:r>
            <a:r>
              <a:rPr lang="ja-JP" altLang="en-US" b="1" dirty="0">
                <a:solidFill>
                  <a:schemeClr val="tx1"/>
                </a:solidFill>
                <a:latin typeface="HG丸ｺﾞｼｯｸM-PRO" pitchFamily="50" charset="-128"/>
                <a:ea typeface="HG丸ｺﾞｼｯｸM-PRO" pitchFamily="50" charset="-128"/>
              </a:rPr>
              <a:t>に参画。２０１０年より</a:t>
            </a:r>
            <a:r>
              <a:rPr lang="en-US" altLang="ja-JP" b="1" dirty="0">
                <a:solidFill>
                  <a:schemeClr val="tx1"/>
                </a:solidFill>
                <a:latin typeface="HG丸ｺﾞｼｯｸM-PRO" pitchFamily="50" charset="-128"/>
                <a:ea typeface="HG丸ｺﾞｼｯｸM-PRO" pitchFamily="50" charset="-128"/>
              </a:rPr>
              <a:t>SEIKE CONSULTING</a:t>
            </a:r>
            <a:r>
              <a:rPr lang="ja-JP" altLang="en-US" b="1" dirty="0">
                <a:solidFill>
                  <a:schemeClr val="tx1"/>
                </a:solidFill>
                <a:latin typeface="HG丸ｺﾞｼｯｸM-PRO" pitchFamily="50" charset="-128"/>
                <a:ea typeface="HG丸ｺﾞｼｯｸM-PRO" pitchFamily="50" charset="-128"/>
              </a:rPr>
              <a:t>を設立。</a:t>
            </a:r>
          </a:p>
          <a:p>
            <a:r>
              <a:rPr lang="ja-JP" altLang="en-US" b="1" dirty="0">
                <a:solidFill>
                  <a:schemeClr val="tx1"/>
                </a:solidFill>
                <a:latin typeface="HG丸ｺﾞｼｯｸM-PRO" pitchFamily="50" charset="-128"/>
                <a:ea typeface="HG丸ｺﾞｼｯｸM-PRO" pitchFamily="50" charset="-128"/>
              </a:rPr>
              <a:t>インベンター、パテントコンサルタントとして活躍。</a:t>
            </a:r>
          </a:p>
        </p:txBody>
      </p:sp>
    </p:spTree>
    <p:extLst>
      <p:ext uri="{BB962C8B-B14F-4D97-AF65-F5344CB8AC3E}">
        <p14:creationId xmlns:p14="http://schemas.microsoft.com/office/powerpoint/2010/main" val="3122101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２０１２年度</a:t>
            </a:r>
            <a:r>
              <a:rPr kumimoji="1" lang="ja-JP" altLang="en-US" dirty="0" smtClean="0">
                <a:solidFill>
                  <a:srgbClr val="C00000"/>
                </a:solidFill>
                <a:latin typeface="HG丸ｺﾞｼｯｸM-PRO" pitchFamily="50" charset="-128"/>
                <a:ea typeface="HG丸ｺﾞｼｯｸM-PRO" pitchFamily="50" charset="-128"/>
              </a:rPr>
              <a:t>の</a:t>
            </a:r>
            <a:r>
              <a:rPr kumimoji="1" lang="ja-JP" altLang="en-US" dirty="0" smtClean="0">
                <a:solidFill>
                  <a:srgbClr val="C00000"/>
                </a:solidFill>
                <a:latin typeface="HG丸ｺﾞｼｯｸM-PRO" pitchFamily="50" charset="-128"/>
                <a:ea typeface="HG丸ｺﾞｼｯｸM-PRO" pitchFamily="50" charset="-128"/>
              </a:rPr>
              <a:t>活動</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124744"/>
            <a:ext cx="8435280" cy="5733256"/>
          </a:xfrm>
        </p:spPr>
        <p:txBody>
          <a:bodyPr>
            <a:normAutofit fontScale="62500" lnSpcReduction="20000"/>
          </a:bodyPr>
          <a:lstStyle/>
          <a:p>
            <a:r>
              <a:rPr lang="ja-JP" altLang="en-US" b="1" dirty="0" smtClean="0">
                <a:latin typeface="HG丸ｺﾞｼｯｸM-PRO" pitchFamily="50" charset="-128"/>
                <a:ea typeface="HG丸ｺﾞｼｯｸM-PRO" pitchFamily="50" charset="-128"/>
              </a:rPr>
              <a:t>１０月</a:t>
            </a:r>
            <a:r>
              <a:rPr lang="ja-JP" altLang="en-US" b="1" dirty="0">
                <a:latin typeface="HG丸ｺﾞｼｯｸM-PRO" pitchFamily="50" charset="-128"/>
                <a:ea typeface="HG丸ｺﾞｼｯｸM-PRO" pitchFamily="50" charset="-128"/>
              </a:rPr>
              <a:t>の</a:t>
            </a:r>
            <a:r>
              <a:rPr lang="ja-JP" altLang="en-US" b="1" dirty="0" smtClean="0">
                <a:latin typeface="HG丸ｺﾞｼｯｸM-PRO" pitchFamily="50" charset="-128"/>
                <a:ea typeface="HG丸ｺﾞｼｯｸM-PRO" pitchFamily="50" charset="-128"/>
              </a:rPr>
              <a:t>活動</a:t>
            </a:r>
            <a:endParaRPr lang="en-US" altLang="ja-JP" b="1" dirty="0" smtClean="0">
              <a:latin typeface="HG丸ｺﾞｼｯｸM-PRO" pitchFamily="50" charset="-128"/>
              <a:ea typeface="HG丸ｺﾞｼｯｸM-PRO" pitchFamily="50" charset="-128"/>
            </a:endParaRPr>
          </a:p>
          <a:p>
            <a:r>
              <a:rPr lang="ja-JP" altLang="en-US" b="1" dirty="0" smtClean="0">
                <a:latin typeface="HG丸ｺﾞｼｯｸM-PRO" pitchFamily="50" charset="-128"/>
                <a:ea typeface="HG丸ｺﾞｼｯｸM-PRO" pitchFamily="50" charset="-128"/>
              </a:rPr>
              <a:t>全体セッション</a:t>
            </a:r>
            <a:endParaRPr lang="en-US" altLang="ja-JP" b="1" dirty="0" smtClean="0">
              <a:latin typeface="HG丸ｺﾞｼｯｸM-PRO" pitchFamily="50" charset="-128"/>
              <a:ea typeface="HG丸ｺﾞｼｯｸM-PRO" pitchFamily="50" charset="-128"/>
            </a:endParaRPr>
          </a:p>
          <a:p>
            <a:r>
              <a:rPr lang="ja-JP" altLang="en-US" b="1" dirty="0" smtClean="0">
                <a:solidFill>
                  <a:schemeClr val="bg2">
                    <a:lumMod val="25000"/>
                  </a:schemeClr>
                </a:solidFill>
                <a:latin typeface="HG丸ｺﾞｼｯｸM-PRO" pitchFamily="50" charset="-128"/>
                <a:ea typeface="HG丸ｺﾞｼｯｸM-PRO" pitchFamily="50" charset="-128"/>
              </a:rPr>
              <a:t>御講演</a:t>
            </a:r>
            <a:r>
              <a:rPr lang="ja-JP" altLang="en-US" b="1" dirty="0">
                <a:solidFill>
                  <a:schemeClr val="bg2">
                    <a:lumMod val="25000"/>
                  </a:schemeClr>
                </a:solidFill>
                <a:latin typeface="HG丸ｺﾞｼｯｸM-PRO" pitchFamily="50" charset="-128"/>
                <a:ea typeface="HG丸ｺﾞｼｯｸM-PRO" pitchFamily="50" charset="-128"/>
              </a:rPr>
              <a:t>テーマ：「我が国におけるアントレプレナーシップ教育のあり方について　－九州大学の取り組みから－」</a:t>
            </a:r>
          </a:p>
          <a:p>
            <a:r>
              <a:rPr lang="ja-JP" altLang="en-US" b="1" dirty="0">
                <a:latin typeface="HG丸ｺﾞｼｯｸM-PRO" pitchFamily="50" charset="-128"/>
                <a:ea typeface="HG丸ｺﾞｼｯｸM-PRO" pitchFamily="50" charset="-128"/>
              </a:rPr>
              <a:t>〇ご講演者：谷川　徹氏（九州大学　産学連携センター教授</a:t>
            </a:r>
            <a:r>
              <a:rPr lang="en-US" altLang="ja-JP" b="1" dirty="0">
                <a:latin typeface="HG丸ｺﾞｼｯｸM-PRO" pitchFamily="50" charset="-128"/>
                <a:ea typeface="HG丸ｺﾞｼｯｸM-PRO" pitchFamily="50" charset="-128"/>
              </a:rPr>
              <a:t>/</a:t>
            </a:r>
            <a:r>
              <a:rPr lang="ja-JP" altLang="en-US" b="1" dirty="0">
                <a:latin typeface="HG丸ｺﾞｼｯｸM-PRO" pitchFamily="50" charset="-128"/>
                <a:ea typeface="HG丸ｺﾞｼｯｸM-PRO" pitchFamily="50" charset="-128"/>
              </a:rPr>
              <a:t>副センター長　ロバート・ファン</a:t>
            </a:r>
            <a:r>
              <a:rPr lang="en-US" altLang="ja-JP" b="1" dirty="0">
                <a:latin typeface="HG丸ｺﾞｼｯｸM-PRO" pitchFamily="50" charset="-128"/>
                <a:ea typeface="HG丸ｺﾞｼｯｸM-PRO" pitchFamily="50" charset="-128"/>
              </a:rPr>
              <a:t>/</a:t>
            </a:r>
            <a:r>
              <a:rPr lang="ja-JP" altLang="en-US" b="1" dirty="0">
                <a:latin typeface="HG丸ｺﾞｼｯｸM-PRO" pitchFamily="50" charset="-128"/>
                <a:ea typeface="HG丸ｺﾞｼｯｸM-PRO" pitchFamily="50" charset="-128"/>
              </a:rPr>
              <a:t>アントレプレナーシップ・セン ター長）</a:t>
            </a:r>
          </a:p>
          <a:p>
            <a:r>
              <a:rPr lang="en-US" altLang="ja-JP" b="1" dirty="0">
                <a:latin typeface="HG丸ｺﾞｼｯｸM-PRO" pitchFamily="50" charset="-128"/>
                <a:ea typeface="HG丸ｺﾞｼｯｸM-PRO" pitchFamily="50" charset="-128"/>
              </a:rPr>
              <a:t>http://www.qrec.kyushu-u.ac.jp/abouts/greeting</a:t>
            </a:r>
          </a:p>
          <a:p>
            <a:r>
              <a:rPr lang="ja-JP" altLang="en-US" b="1" dirty="0">
                <a:latin typeface="HG丸ｺﾞｼｯｸM-PRO" pitchFamily="50" charset="-128"/>
                <a:ea typeface="HG丸ｺﾞｼｯｸM-PRO" pitchFamily="50" charset="-128"/>
              </a:rPr>
              <a:t>九大の谷川先生より、</a:t>
            </a:r>
            <a:r>
              <a:rPr lang="en-US" altLang="ja-JP" b="1" dirty="0">
                <a:latin typeface="HG丸ｺﾞｼｯｸM-PRO" pitchFamily="50" charset="-128"/>
                <a:ea typeface="HG丸ｺﾞｼｯｸM-PRO" pitchFamily="50" charset="-128"/>
              </a:rPr>
              <a:t>QREC</a:t>
            </a:r>
            <a:r>
              <a:rPr lang="ja-JP" altLang="en-US" b="1" dirty="0" err="1">
                <a:latin typeface="HG丸ｺﾞｼｯｸM-PRO" pitchFamily="50" charset="-128"/>
                <a:ea typeface="HG丸ｺﾞｼｯｸM-PRO" pitchFamily="50" charset="-128"/>
              </a:rPr>
              <a:t>での</a:t>
            </a:r>
            <a:r>
              <a:rPr lang="ja-JP" altLang="en-US" b="1" dirty="0">
                <a:latin typeface="HG丸ｺﾞｼｯｸM-PRO" pitchFamily="50" charset="-128"/>
                <a:ea typeface="HG丸ｺﾞｼｯｸM-PRO" pitchFamily="50" charset="-128"/>
              </a:rPr>
              <a:t>取り組みをご紹介いただき、我が国におけるアントレプレナーシップ教育のあり方についてご講演いただきま す</a:t>
            </a:r>
            <a:r>
              <a:rPr lang="ja-JP" altLang="en-US" b="1" dirty="0" smtClean="0">
                <a:latin typeface="HG丸ｺﾞｼｯｸM-PRO" pitchFamily="50" charset="-128"/>
                <a:ea typeface="HG丸ｺﾞｼｯｸM-PRO" pitchFamily="50" charset="-128"/>
              </a:rPr>
              <a:t>。</a:t>
            </a:r>
            <a:endParaRPr lang="ja-JP" altLang="en-US" b="1" dirty="0">
              <a:latin typeface="HG丸ｺﾞｼｯｸM-PRO" pitchFamily="50" charset="-128"/>
              <a:ea typeface="HG丸ｺﾞｼｯｸM-PRO" pitchFamily="50" charset="-128"/>
            </a:endParaRPr>
          </a:p>
          <a:p>
            <a:r>
              <a:rPr lang="ja-JP" altLang="en-US" b="1" dirty="0">
                <a:latin typeface="HG丸ｺﾞｼｯｸM-PRO" pitchFamily="50" charset="-128"/>
                <a:ea typeface="HG丸ｺﾞｼｯｸM-PRO" pitchFamily="50" charset="-128"/>
              </a:rPr>
              <a:t> ■知財キャリア分科会セッション（１７時～）</a:t>
            </a:r>
          </a:p>
          <a:p>
            <a:r>
              <a:rPr lang="ja-JP" altLang="en-US" b="1" dirty="0">
                <a:solidFill>
                  <a:schemeClr val="bg2">
                    <a:lumMod val="25000"/>
                  </a:schemeClr>
                </a:solidFill>
                <a:latin typeface="HG丸ｺﾞｼｯｸM-PRO" pitchFamily="50" charset="-128"/>
                <a:ea typeface="HG丸ｺﾞｼｯｸM-PRO" pitchFamily="50" charset="-128"/>
              </a:rPr>
              <a:t>〇御講演テーマ：「創造性共有社会に向けたまなざしのデザイン」</a:t>
            </a:r>
          </a:p>
          <a:p>
            <a:r>
              <a:rPr lang="ja-JP" altLang="en-US" b="1" dirty="0">
                <a:latin typeface="HG丸ｺﾞｼｯｸM-PRO" pitchFamily="50" charset="-128"/>
                <a:ea typeface="HG丸ｺﾞｼｯｸM-PRO" pitchFamily="50" charset="-128"/>
              </a:rPr>
              <a:t>〇御講演者：花村　周寛氏（大阪府立大学　観光産業戦略研究所　２１世紀科学研究機構　准教授）</a:t>
            </a:r>
          </a:p>
          <a:p>
            <a:r>
              <a:rPr lang="ja-JP" altLang="en-US" b="1" dirty="0">
                <a:latin typeface="HG丸ｺﾞｼｯｸM-PRO" pitchFamily="50" charset="-128"/>
                <a:ea typeface="HG丸ｺﾞｼｯｸM-PRO" pitchFamily="50" charset="-128"/>
              </a:rPr>
              <a:t>〇 ご略歴： ランドスケープアーティスト、大阪府立大学観光産業戦略研究所准教授、パフォーマー、</a:t>
            </a:r>
          </a:p>
          <a:p>
            <a:r>
              <a:rPr lang="ja-JP" altLang="en-US" b="1" dirty="0">
                <a:latin typeface="HG丸ｺﾞｼｯｸM-PRO" pitchFamily="50" charset="-128"/>
                <a:ea typeface="HG丸ｺﾞｼｯｸM-PRO" pitchFamily="50" charset="-128"/>
              </a:rPr>
              <a:t>大阪大学工学研究科建築学科非常勤講師。大阪市立大学都市研究プラザ特任研究員。</a:t>
            </a:r>
          </a:p>
        </p:txBody>
      </p:sp>
    </p:spTree>
    <p:extLst>
      <p:ext uri="{BB962C8B-B14F-4D97-AF65-F5344CB8AC3E}">
        <p14:creationId xmlns:p14="http://schemas.microsoft.com/office/powerpoint/2010/main" val="3341931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２０１２年度</a:t>
            </a:r>
            <a:r>
              <a:rPr kumimoji="1" lang="ja-JP" altLang="en-US" dirty="0" smtClean="0">
                <a:solidFill>
                  <a:srgbClr val="C00000"/>
                </a:solidFill>
                <a:latin typeface="HG丸ｺﾞｼｯｸM-PRO" pitchFamily="50" charset="-128"/>
                <a:ea typeface="HG丸ｺﾞｼｯｸM-PRO" pitchFamily="50" charset="-128"/>
              </a:rPr>
              <a:t>の</a:t>
            </a:r>
            <a:r>
              <a:rPr kumimoji="1" lang="ja-JP" altLang="en-US" dirty="0" smtClean="0">
                <a:solidFill>
                  <a:srgbClr val="C00000"/>
                </a:solidFill>
                <a:latin typeface="HG丸ｺﾞｼｯｸM-PRO" pitchFamily="50" charset="-128"/>
                <a:ea typeface="HG丸ｺﾞｼｯｸM-PRO" pitchFamily="50" charset="-128"/>
              </a:rPr>
              <a:t>活動</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124744"/>
            <a:ext cx="8435280" cy="5733256"/>
          </a:xfrm>
        </p:spPr>
        <p:txBody>
          <a:bodyPr>
            <a:normAutofit fontScale="70000" lnSpcReduction="20000"/>
          </a:bodyPr>
          <a:lstStyle/>
          <a:p>
            <a:r>
              <a:rPr lang="ja-JP" altLang="en-US" b="1" dirty="0" smtClean="0">
                <a:latin typeface="HG丸ｺﾞｼｯｸM-PRO" pitchFamily="50" charset="-128"/>
                <a:ea typeface="HG丸ｺﾞｼｯｸM-PRO" pitchFamily="50" charset="-128"/>
              </a:rPr>
              <a:t>１１月</a:t>
            </a:r>
            <a:r>
              <a:rPr lang="ja-JP" altLang="en-US" b="1" dirty="0">
                <a:latin typeface="HG丸ｺﾞｼｯｸM-PRO" pitchFamily="50" charset="-128"/>
                <a:ea typeface="HG丸ｺﾞｼｯｸM-PRO" pitchFamily="50" charset="-128"/>
              </a:rPr>
              <a:t>の</a:t>
            </a:r>
            <a:r>
              <a:rPr lang="ja-JP" altLang="en-US" b="1" dirty="0" smtClean="0">
                <a:latin typeface="HG丸ｺﾞｼｯｸM-PRO" pitchFamily="50" charset="-128"/>
                <a:ea typeface="HG丸ｺﾞｼｯｸM-PRO" pitchFamily="50" charset="-128"/>
              </a:rPr>
              <a:t>活動</a:t>
            </a:r>
            <a:endParaRPr lang="en-US" altLang="ja-JP" b="1" dirty="0" smtClean="0">
              <a:latin typeface="HG丸ｺﾞｼｯｸM-PRO" pitchFamily="50" charset="-128"/>
              <a:ea typeface="HG丸ｺﾞｼｯｸM-PRO" pitchFamily="50" charset="-128"/>
            </a:endParaRPr>
          </a:p>
          <a:p>
            <a:pPr marL="0" indent="0">
              <a:buNone/>
            </a:pPr>
            <a:r>
              <a:rPr lang="ja-JP" altLang="en-US" b="1" dirty="0" smtClean="0">
                <a:solidFill>
                  <a:schemeClr val="tx2">
                    <a:lumMod val="75000"/>
                    <a:lumOff val="25000"/>
                  </a:schemeClr>
                </a:solidFill>
                <a:latin typeface="HG丸ｺﾞｼｯｸM-PRO" pitchFamily="50" charset="-128"/>
                <a:ea typeface="HG丸ｺﾞｼｯｸM-PRO" pitchFamily="50" charset="-128"/>
              </a:rPr>
              <a:t>　ご講演</a:t>
            </a:r>
            <a:r>
              <a:rPr lang="ja-JP" altLang="en-US" b="1" dirty="0">
                <a:solidFill>
                  <a:schemeClr val="tx2">
                    <a:lumMod val="75000"/>
                    <a:lumOff val="25000"/>
                  </a:schemeClr>
                </a:solidFill>
                <a:latin typeface="HG丸ｺﾞｼｯｸM-PRO" pitchFamily="50" charset="-128"/>
                <a:ea typeface="HG丸ｺﾞｼｯｸM-PRO" pitchFamily="50" charset="-128"/>
              </a:rPr>
              <a:t>テーマ</a:t>
            </a:r>
          </a:p>
          <a:p>
            <a:pPr marL="0" indent="0">
              <a:buNone/>
            </a:pPr>
            <a:r>
              <a:rPr lang="ja-JP" altLang="en-US" b="1" dirty="0" smtClean="0">
                <a:solidFill>
                  <a:schemeClr val="tx2">
                    <a:lumMod val="75000"/>
                    <a:lumOff val="25000"/>
                  </a:schemeClr>
                </a:solidFill>
                <a:latin typeface="HG丸ｺﾞｼｯｸM-PRO" pitchFamily="50" charset="-128"/>
                <a:ea typeface="HG丸ｺﾞｼｯｸM-PRO" pitchFamily="50" charset="-128"/>
              </a:rPr>
              <a:t>　「</a:t>
            </a:r>
            <a:r>
              <a:rPr lang="ja-JP" altLang="en-US" b="1" dirty="0">
                <a:solidFill>
                  <a:schemeClr val="tx2">
                    <a:lumMod val="75000"/>
                    <a:lumOff val="25000"/>
                  </a:schemeClr>
                </a:solidFill>
                <a:latin typeface="HG丸ｺﾞｼｯｸM-PRO" pitchFamily="50" charset="-128"/>
                <a:ea typeface="HG丸ｺﾞｼｯｸM-PRO" pitchFamily="50" charset="-128"/>
              </a:rPr>
              <a:t>技術データベースサイト「イプロス」の紹介　</a:t>
            </a:r>
          </a:p>
          <a:p>
            <a:pPr marL="0" indent="0">
              <a:buNone/>
            </a:pPr>
            <a:r>
              <a:rPr lang="ja-JP" altLang="en-US" b="1" dirty="0" smtClean="0">
                <a:latin typeface="HG丸ｺﾞｼｯｸM-PRO" pitchFamily="50" charset="-128"/>
                <a:ea typeface="HG丸ｺﾞｼｯｸM-PRO" pitchFamily="50" charset="-128"/>
              </a:rPr>
              <a:t>　～</a:t>
            </a:r>
            <a:r>
              <a:rPr lang="ja-JP" altLang="en-US" b="1" dirty="0">
                <a:latin typeface="HG丸ｺﾞｼｯｸM-PRO" pitchFamily="50" charset="-128"/>
                <a:ea typeface="HG丸ｺﾞｼｯｸM-PRO" pitchFamily="50" charset="-128"/>
              </a:rPr>
              <a:t>知財を使って技術探索精度を改善する試み～」</a:t>
            </a:r>
          </a:p>
          <a:p>
            <a:pPr marL="0" indent="0">
              <a:buNone/>
            </a:pPr>
            <a:r>
              <a:rPr lang="ja-JP" altLang="en-US" b="1" dirty="0" smtClean="0">
                <a:latin typeface="HG丸ｺﾞｼｯｸM-PRO" pitchFamily="50" charset="-128"/>
                <a:ea typeface="HG丸ｺﾞｼｯｸM-PRO" pitchFamily="50" charset="-128"/>
              </a:rPr>
              <a:t>　</a:t>
            </a:r>
            <a:r>
              <a:rPr lang="en-US" altLang="ja-JP" b="1" dirty="0" smtClean="0">
                <a:latin typeface="HG丸ｺﾞｼｯｸM-PRO" pitchFamily="50" charset="-128"/>
                <a:ea typeface="HG丸ｺﾞｼｯｸM-PRO" pitchFamily="50" charset="-128"/>
              </a:rPr>
              <a:t>http</a:t>
            </a:r>
            <a:r>
              <a:rPr lang="en-US" altLang="ja-JP" b="1" dirty="0">
                <a:latin typeface="HG丸ｺﾞｼｯｸM-PRO" pitchFamily="50" charset="-128"/>
                <a:ea typeface="HG丸ｺﾞｼｯｸM-PRO" pitchFamily="50" charset="-128"/>
              </a:rPr>
              <a:t>://www.ipros.jp/</a:t>
            </a:r>
          </a:p>
          <a:p>
            <a:pPr marL="0" indent="0">
              <a:buNone/>
            </a:pPr>
            <a:r>
              <a:rPr lang="ja-JP" altLang="en-US" b="1" dirty="0" smtClean="0">
                <a:latin typeface="HG丸ｺﾞｼｯｸM-PRO" pitchFamily="50" charset="-128"/>
                <a:ea typeface="HG丸ｺﾞｼｯｸM-PRO" pitchFamily="50" charset="-128"/>
              </a:rPr>
              <a:t>　ゲスト</a:t>
            </a:r>
            <a:endParaRPr lang="ja-JP" altLang="en-US" b="1" dirty="0">
              <a:latin typeface="HG丸ｺﾞｼｯｸM-PRO" pitchFamily="50" charset="-128"/>
              <a:ea typeface="HG丸ｺﾞｼｯｸM-PRO" pitchFamily="50" charset="-128"/>
            </a:endParaRPr>
          </a:p>
          <a:p>
            <a:pPr marL="0" indent="0">
              <a:buNone/>
            </a:pPr>
            <a:r>
              <a:rPr lang="ja-JP" altLang="en-US" b="1" dirty="0" smtClean="0">
                <a:latin typeface="HG丸ｺﾞｼｯｸM-PRO" pitchFamily="50" charset="-128"/>
                <a:ea typeface="HG丸ｺﾞｼｯｸM-PRO" pitchFamily="50" charset="-128"/>
              </a:rPr>
              <a:t>　岡田</a:t>
            </a:r>
            <a:r>
              <a:rPr lang="ja-JP" altLang="en-US" b="1" dirty="0">
                <a:latin typeface="HG丸ｺﾞｼｯｸM-PRO" pitchFamily="50" charset="-128"/>
                <a:ea typeface="HG丸ｺﾞｼｯｸM-PRO" pitchFamily="50" charset="-128"/>
              </a:rPr>
              <a:t>登志夫氏（株式会社イプロス　代表取締役社長）</a:t>
            </a:r>
          </a:p>
          <a:p>
            <a:pPr marL="0" indent="0">
              <a:buNone/>
            </a:pPr>
            <a:r>
              <a:rPr lang="ja-JP" altLang="en-US" b="1" dirty="0" smtClean="0">
                <a:latin typeface="HG丸ｺﾞｼｯｸM-PRO" pitchFamily="50" charset="-128"/>
                <a:ea typeface="HG丸ｺﾞｼｯｸM-PRO" pitchFamily="50" charset="-128"/>
              </a:rPr>
              <a:t>　プロフィール</a:t>
            </a:r>
            <a:endParaRPr lang="en-US" altLang="ja-JP" b="1" dirty="0" smtClean="0">
              <a:latin typeface="HG丸ｺﾞｼｯｸM-PRO" pitchFamily="50" charset="-128"/>
              <a:ea typeface="HG丸ｺﾞｼｯｸM-PRO" pitchFamily="50" charset="-128"/>
            </a:endParaRPr>
          </a:p>
          <a:p>
            <a:pPr marL="0" indent="0">
              <a:buNone/>
            </a:pPr>
            <a:r>
              <a:rPr lang="ja-JP" altLang="en-US" b="1" dirty="0" smtClean="0">
                <a:latin typeface="HG丸ｺﾞｼｯｸM-PRO" pitchFamily="50" charset="-128"/>
                <a:ea typeface="HG丸ｺﾞｼｯｸM-PRO" pitchFamily="50" charset="-128"/>
              </a:rPr>
              <a:t>　株式</a:t>
            </a:r>
            <a:r>
              <a:rPr lang="ja-JP" altLang="en-US" b="1" dirty="0">
                <a:latin typeface="HG丸ｺﾞｼｯｸM-PRO" pitchFamily="50" charset="-128"/>
                <a:ea typeface="HG丸ｺﾞｼｯｸM-PRO" pitchFamily="50" charset="-128"/>
              </a:rPr>
              <a:t>会社キーエンスに新卒１期生として入社。数十名の</a:t>
            </a:r>
            <a:r>
              <a:rPr lang="ja-JP" altLang="en-US" b="1" dirty="0" smtClean="0">
                <a:latin typeface="HG丸ｺﾞｼｯｸM-PRO" pitchFamily="50" charset="-128"/>
                <a:ea typeface="HG丸ｺﾞｼｯｸM-PRO" pitchFamily="50" charset="-128"/>
              </a:rPr>
              <a:t>ベン　</a:t>
            </a:r>
            <a:endParaRPr lang="en-US" altLang="ja-JP" b="1" dirty="0" smtClean="0">
              <a:latin typeface="HG丸ｺﾞｼｯｸM-PRO" pitchFamily="50" charset="-128"/>
              <a:ea typeface="HG丸ｺﾞｼｯｸM-PRO" pitchFamily="50" charset="-128"/>
            </a:endParaRPr>
          </a:p>
          <a:p>
            <a:pPr marL="0" indent="0">
              <a:buNone/>
            </a:pPr>
            <a:r>
              <a:rPr lang="ja-JP" altLang="en-US" b="1" dirty="0">
                <a:latin typeface="HG丸ｺﾞｼｯｸM-PRO" pitchFamily="50" charset="-128"/>
                <a:ea typeface="HG丸ｺﾞｼｯｸM-PRO" pitchFamily="50" charset="-128"/>
              </a:rPr>
              <a:t>　</a:t>
            </a:r>
            <a:r>
              <a:rPr lang="ja-JP" altLang="en-US" b="1" dirty="0" smtClean="0">
                <a:latin typeface="HG丸ｺﾞｼｯｸM-PRO" pitchFamily="50" charset="-128"/>
                <a:ea typeface="HG丸ｺﾞｼｯｸM-PRO" pitchFamily="50" charset="-128"/>
              </a:rPr>
              <a:t>チャー</a:t>
            </a:r>
            <a:r>
              <a:rPr lang="ja-JP" altLang="en-US" b="1" dirty="0">
                <a:latin typeface="HG丸ｺﾞｼｯｸM-PRO" pitchFamily="50" charset="-128"/>
                <a:ea typeface="HG丸ｺﾞｼｯｸM-PRO" pitchFamily="50" charset="-128"/>
              </a:rPr>
              <a:t>から</a:t>
            </a:r>
          </a:p>
          <a:p>
            <a:pPr marL="0" indent="0">
              <a:buNone/>
            </a:pPr>
            <a:r>
              <a:rPr lang="ja-JP" altLang="en-US" b="1" dirty="0" smtClean="0">
                <a:latin typeface="HG丸ｺﾞｼｯｸM-PRO" pitchFamily="50" charset="-128"/>
                <a:ea typeface="HG丸ｺﾞｼｯｸM-PRO" pitchFamily="50" charset="-128"/>
              </a:rPr>
              <a:t>　東証</a:t>
            </a:r>
            <a:r>
              <a:rPr lang="ja-JP" altLang="en-US" b="1" dirty="0">
                <a:latin typeface="HG丸ｺﾞｼｯｸM-PRO" pitchFamily="50" charset="-128"/>
                <a:ea typeface="HG丸ｺﾞｼｯｸM-PRO" pitchFamily="50" charset="-128"/>
              </a:rPr>
              <a:t>１部上場、海外 展開までに貢献。インターネット本格</a:t>
            </a:r>
            <a:r>
              <a:rPr lang="ja-JP" altLang="en-US" b="1" dirty="0" smtClean="0">
                <a:latin typeface="HG丸ｺﾞｼｯｸM-PRO" pitchFamily="50" charset="-128"/>
                <a:ea typeface="HG丸ｺﾞｼｯｸM-PRO" pitchFamily="50" charset="-128"/>
              </a:rPr>
              <a:t>普及　</a:t>
            </a:r>
            <a:endParaRPr lang="en-US" altLang="ja-JP" b="1" dirty="0" smtClean="0">
              <a:latin typeface="HG丸ｺﾞｼｯｸM-PRO" pitchFamily="50" charset="-128"/>
              <a:ea typeface="HG丸ｺﾞｼｯｸM-PRO" pitchFamily="50" charset="-128"/>
            </a:endParaRPr>
          </a:p>
          <a:p>
            <a:pPr marL="0" indent="0">
              <a:buNone/>
            </a:pPr>
            <a:r>
              <a:rPr lang="ja-JP" altLang="en-US" b="1" dirty="0">
                <a:latin typeface="HG丸ｺﾞｼｯｸM-PRO" pitchFamily="50" charset="-128"/>
                <a:ea typeface="HG丸ｺﾞｼｯｸM-PRO" pitchFamily="50" charset="-128"/>
              </a:rPr>
              <a:t>　</a:t>
            </a:r>
            <a:r>
              <a:rPr lang="ja-JP" altLang="en-US" b="1" dirty="0" smtClean="0">
                <a:latin typeface="HG丸ｺﾞｼｯｸM-PRO" pitchFamily="50" charset="-128"/>
                <a:ea typeface="HG丸ｺﾞｼｯｸM-PRO" pitchFamily="50" charset="-128"/>
              </a:rPr>
              <a:t>を</a:t>
            </a:r>
            <a:r>
              <a:rPr lang="ja-JP" altLang="en-US" b="1" dirty="0">
                <a:latin typeface="HG丸ｺﾞｼｯｸM-PRO" pitchFamily="50" charset="-128"/>
                <a:ea typeface="HG丸ｺﾞｼｯｸM-PRO" pitchFamily="50" charset="-128"/>
              </a:rPr>
              <a:t>迎え、</a:t>
            </a:r>
          </a:p>
          <a:p>
            <a:pPr marL="0" indent="0">
              <a:buNone/>
            </a:pPr>
            <a:r>
              <a:rPr lang="ja-JP" altLang="en-US" b="1" dirty="0" smtClean="0">
                <a:latin typeface="HG丸ｺﾞｼｯｸM-PRO" pitchFamily="50" charset="-128"/>
                <a:ea typeface="HG丸ｺﾞｼｯｸM-PRO" pitchFamily="50" charset="-128"/>
              </a:rPr>
              <a:t>　２００１年</a:t>
            </a:r>
            <a:r>
              <a:rPr lang="ja-JP" altLang="en-US" b="1" dirty="0">
                <a:latin typeface="HG丸ｺﾞｼｯｸM-PRO" pitchFamily="50" charset="-128"/>
                <a:ea typeface="HG丸ｺﾞｼｯｸM-PRO" pitchFamily="50" charset="-128"/>
              </a:rPr>
              <a:t>１０月 に株式会社イプロスを設立（キーエンス</a:t>
            </a:r>
            <a:r>
              <a:rPr lang="ja-JP" altLang="en-US" b="1" dirty="0" smtClean="0">
                <a:latin typeface="HG丸ｺﾞｼｯｸM-PRO" pitchFamily="50" charset="-128"/>
                <a:ea typeface="HG丸ｺﾞｼｯｸM-PRO" pitchFamily="50" charset="-128"/>
              </a:rPr>
              <a:t>１０　</a:t>
            </a:r>
            <a:endParaRPr lang="en-US" altLang="ja-JP" b="1" dirty="0" smtClean="0">
              <a:latin typeface="HG丸ｺﾞｼｯｸM-PRO" pitchFamily="50" charset="-128"/>
              <a:ea typeface="HG丸ｺﾞｼｯｸM-PRO" pitchFamily="50" charset="-128"/>
            </a:endParaRPr>
          </a:p>
          <a:p>
            <a:pPr marL="0" indent="0">
              <a:buNone/>
            </a:pPr>
            <a:r>
              <a:rPr lang="ja-JP" altLang="en-US" b="1" dirty="0">
                <a:latin typeface="HG丸ｺﾞｼｯｸM-PRO" pitchFamily="50" charset="-128"/>
                <a:ea typeface="HG丸ｺﾞｼｯｸM-PRO" pitchFamily="50" charset="-128"/>
              </a:rPr>
              <a:t>　</a:t>
            </a:r>
            <a:r>
              <a:rPr lang="ja-JP" altLang="en-US" b="1" dirty="0" smtClean="0">
                <a:latin typeface="HG丸ｺﾞｼｯｸM-PRO" pitchFamily="50" charset="-128"/>
                <a:ea typeface="HG丸ｺﾞｼｯｸM-PRO" pitchFamily="50" charset="-128"/>
              </a:rPr>
              <a:t>０％</a:t>
            </a:r>
            <a:r>
              <a:rPr lang="ja-JP" altLang="en-US" b="1" dirty="0">
                <a:latin typeface="HG丸ｺﾞｼｯｸM-PRO" pitchFamily="50" charset="-128"/>
                <a:ea typeface="HG丸ｺﾞｼｯｸM-PRO" pitchFamily="50" charset="-128"/>
              </a:rPr>
              <a:t>出資）</a:t>
            </a:r>
            <a:r>
              <a:rPr lang="ja-JP" altLang="en-US" b="1" dirty="0" smtClean="0">
                <a:latin typeface="HG丸ｺﾞｼｯｸM-PRO" pitchFamily="50" charset="-128"/>
                <a:ea typeface="HG丸ｺﾞｼｯｸM-PRO" pitchFamily="50" charset="-128"/>
              </a:rPr>
              <a:t>、代表</a:t>
            </a:r>
            <a:r>
              <a:rPr lang="ja-JP" altLang="en-US" b="1" dirty="0">
                <a:latin typeface="HG丸ｺﾞｼｯｸM-PRO" pitchFamily="50" charset="-128"/>
                <a:ea typeface="HG丸ｺﾞｼｯｸM-PRO" pitchFamily="50" charset="-128"/>
              </a:rPr>
              <a:t>取締役社長に就任。製造技術</a:t>
            </a:r>
            <a:r>
              <a:rPr lang="ja-JP" altLang="en-US" b="1" dirty="0" smtClean="0">
                <a:latin typeface="HG丸ｺﾞｼｯｸM-PRO" pitchFamily="50" charset="-128"/>
                <a:ea typeface="HG丸ｺﾞｼｯｸM-PRO" pitchFamily="50" charset="-128"/>
              </a:rPr>
              <a:t>データベースサ　</a:t>
            </a:r>
            <a:endParaRPr lang="en-US" altLang="ja-JP" b="1" dirty="0" smtClean="0">
              <a:latin typeface="HG丸ｺﾞｼｯｸM-PRO" pitchFamily="50" charset="-128"/>
              <a:ea typeface="HG丸ｺﾞｼｯｸM-PRO" pitchFamily="50" charset="-128"/>
            </a:endParaRPr>
          </a:p>
          <a:p>
            <a:pPr marL="0" indent="0">
              <a:buNone/>
            </a:pPr>
            <a:r>
              <a:rPr lang="ja-JP" altLang="en-US" b="1" dirty="0">
                <a:latin typeface="HG丸ｺﾞｼｯｸM-PRO" pitchFamily="50" charset="-128"/>
                <a:ea typeface="HG丸ｺﾞｼｯｸM-PRO" pitchFamily="50" charset="-128"/>
              </a:rPr>
              <a:t>　</a:t>
            </a:r>
            <a:r>
              <a:rPr lang="ja-JP" altLang="en-US" b="1" dirty="0" smtClean="0">
                <a:latin typeface="HG丸ｺﾞｼｯｸM-PRO" pitchFamily="50" charset="-128"/>
                <a:ea typeface="HG丸ｺﾞｼｯｸM-PRO" pitchFamily="50" charset="-128"/>
              </a:rPr>
              <a:t>イト</a:t>
            </a:r>
            <a:r>
              <a:rPr lang="ja-JP" altLang="en-US" b="1" dirty="0">
                <a:latin typeface="HG丸ｺﾞｼｯｸM-PRO" pitchFamily="50" charset="-128"/>
                <a:ea typeface="HG丸ｺﾞｼｯｸM-PRO" pitchFamily="50" charset="-128"/>
              </a:rPr>
              <a:t>「イプロス製造業</a:t>
            </a:r>
            <a:r>
              <a:rPr lang="ja-JP" altLang="en-US" b="1" dirty="0" smtClean="0">
                <a:latin typeface="HG丸ｺﾞｼｯｸM-PRO" pitchFamily="50" charset="-128"/>
                <a:ea typeface="HG丸ｺﾞｼｯｸM-PRO" pitchFamily="50" charset="-128"/>
              </a:rPr>
              <a:t>」を</a:t>
            </a:r>
            <a:r>
              <a:rPr lang="ja-JP" altLang="en-US" b="1" dirty="0">
                <a:latin typeface="HG丸ｺﾞｼｯｸM-PRO" pitchFamily="50" charset="-128"/>
                <a:ea typeface="HG丸ｺﾞｼｯｸM-PRO" pitchFamily="50" charset="-128"/>
              </a:rPr>
              <a:t>立上げ、現在では月間１５０万人</a:t>
            </a:r>
            <a:r>
              <a:rPr lang="ja-JP" altLang="en-US" b="1" dirty="0" smtClean="0">
                <a:latin typeface="HG丸ｺﾞｼｯｸM-PRO" pitchFamily="50" charset="-128"/>
                <a:ea typeface="HG丸ｺﾞｼｯｸM-PRO" pitchFamily="50" charset="-128"/>
              </a:rPr>
              <a:t>が　</a:t>
            </a:r>
            <a:endParaRPr lang="en-US" altLang="ja-JP" b="1" dirty="0" smtClean="0">
              <a:latin typeface="HG丸ｺﾞｼｯｸM-PRO" pitchFamily="50" charset="-128"/>
              <a:ea typeface="HG丸ｺﾞｼｯｸM-PRO" pitchFamily="50" charset="-128"/>
            </a:endParaRPr>
          </a:p>
          <a:p>
            <a:pPr marL="0" indent="0">
              <a:buNone/>
            </a:pPr>
            <a:r>
              <a:rPr lang="ja-JP" altLang="en-US" b="1" dirty="0">
                <a:latin typeface="HG丸ｺﾞｼｯｸM-PRO" pitchFamily="50" charset="-128"/>
                <a:ea typeface="HG丸ｺﾞｼｯｸM-PRO" pitchFamily="50" charset="-128"/>
              </a:rPr>
              <a:t>　</a:t>
            </a:r>
            <a:r>
              <a:rPr lang="ja-JP" altLang="en-US" b="1" dirty="0" smtClean="0">
                <a:latin typeface="HG丸ｺﾞｼｯｸM-PRO" pitchFamily="50" charset="-128"/>
                <a:ea typeface="HG丸ｺﾞｼｯｸM-PRO" pitchFamily="50" charset="-128"/>
              </a:rPr>
              <a:t>利用</a:t>
            </a:r>
            <a:r>
              <a:rPr lang="ja-JP" altLang="en-US" b="1" dirty="0">
                <a:latin typeface="HG丸ｺﾞｼｯｸM-PRO" pitchFamily="50" charset="-128"/>
                <a:ea typeface="HG丸ｺﾞｼｯｸM-PRO" pitchFamily="50" charset="-128"/>
              </a:rPr>
              <a:t>する日本最大級のサイトに成長。</a:t>
            </a:r>
          </a:p>
        </p:txBody>
      </p:sp>
    </p:spTree>
    <p:extLst>
      <p:ext uri="{BB962C8B-B14F-4D97-AF65-F5344CB8AC3E}">
        <p14:creationId xmlns:p14="http://schemas.microsoft.com/office/powerpoint/2010/main" val="1704691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C00000"/>
                </a:solidFill>
                <a:latin typeface="HG丸ｺﾞｼｯｸM-PRO" pitchFamily="50" charset="-128"/>
                <a:ea typeface="HG丸ｺﾞｼｯｸM-PRO" pitchFamily="50" charset="-128"/>
              </a:rPr>
              <a:t>２０１２年度</a:t>
            </a:r>
            <a:r>
              <a:rPr kumimoji="1" lang="ja-JP" altLang="en-US" dirty="0" smtClean="0">
                <a:solidFill>
                  <a:srgbClr val="C00000"/>
                </a:solidFill>
                <a:latin typeface="HG丸ｺﾞｼｯｸM-PRO" pitchFamily="50" charset="-128"/>
                <a:ea typeface="HG丸ｺﾞｼｯｸM-PRO" pitchFamily="50" charset="-128"/>
              </a:rPr>
              <a:t>の</a:t>
            </a:r>
            <a:r>
              <a:rPr kumimoji="1" lang="ja-JP" altLang="en-US" dirty="0" smtClean="0">
                <a:solidFill>
                  <a:srgbClr val="C00000"/>
                </a:solidFill>
                <a:latin typeface="HG丸ｺﾞｼｯｸM-PRO" pitchFamily="50" charset="-128"/>
                <a:ea typeface="HG丸ｺﾞｼｯｸM-PRO" pitchFamily="50" charset="-128"/>
              </a:rPr>
              <a:t>活動</a:t>
            </a:r>
            <a:endParaRPr kumimoji="1" lang="ja-JP" altLang="en-US" dirty="0">
              <a:solidFill>
                <a:srgbClr val="C00000"/>
              </a:solidFill>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457200" y="1124744"/>
            <a:ext cx="8291264" cy="5616624"/>
          </a:xfrm>
        </p:spPr>
        <p:txBody>
          <a:bodyPr>
            <a:normAutofit fontScale="92500" lnSpcReduction="10000"/>
          </a:bodyPr>
          <a:lstStyle/>
          <a:p>
            <a:r>
              <a:rPr lang="ja-JP" altLang="en-US" sz="2000" b="1" dirty="0" smtClean="0">
                <a:latin typeface="HG丸ｺﾞｼｯｸM-PRO" pitchFamily="50" charset="-128"/>
                <a:ea typeface="HG丸ｺﾞｼｯｸM-PRO" pitchFamily="50" charset="-128"/>
              </a:rPr>
              <a:t>１月</a:t>
            </a:r>
            <a:r>
              <a:rPr lang="ja-JP" altLang="en-US" sz="2000" b="1" dirty="0">
                <a:latin typeface="HG丸ｺﾞｼｯｸM-PRO" pitchFamily="50" charset="-128"/>
                <a:ea typeface="HG丸ｺﾞｼｯｸM-PRO" pitchFamily="50" charset="-128"/>
              </a:rPr>
              <a:t>の</a:t>
            </a:r>
            <a:r>
              <a:rPr lang="ja-JP" altLang="en-US" sz="2000" b="1" dirty="0" smtClean="0">
                <a:latin typeface="HG丸ｺﾞｼｯｸM-PRO" pitchFamily="50" charset="-128"/>
                <a:ea typeface="HG丸ｺﾞｼｯｸM-PRO" pitchFamily="50" charset="-128"/>
              </a:rPr>
              <a:t>活動</a:t>
            </a:r>
            <a:endParaRPr lang="en-US" altLang="ja-JP" sz="2000" b="1" dirty="0" smtClean="0">
              <a:latin typeface="HG丸ｺﾞｼｯｸM-PRO" pitchFamily="50" charset="-128"/>
              <a:ea typeface="HG丸ｺﾞｼｯｸM-PRO" pitchFamily="50" charset="-128"/>
            </a:endParaRPr>
          </a:p>
          <a:p>
            <a:r>
              <a:rPr lang="ja-JP" altLang="en-US" sz="2000" b="1" dirty="0" smtClean="0">
                <a:solidFill>
                  <a:schemeClr val="tx2">
                    <a:lumMod val="75000"/>
                    <a:lumOff val="25000"/>
                  </a:schemeClr>
                </a:solidFill>
                <a:latin typeface="HG丸ｺﾞｼｯｸM-PRO" pitchFamily="50" charset="-128"/>
                <a:ea typeface="HG丸ｺﾞｼｯｸM-PRO" pitchFamily="50" charset="-128"/>
              </a:rPr>
              <a:t>ご講演</a:t>
            </a:r>
            <a:r>
              <a:rPr lang="ja-JP" altLang="en-US" sz="2000" b="1" dirty="0">
                <a:solidFill>
                  <a:schemeClr val="tx2">
                    <a:lumMod val="75000"/>
                    <a:lumOff val="25000"/>
                  </a:schemeClr>
                </a:solidFill>
                <a:latin typeface="HG丸ｺﾞｼｯｸM-PRO" pitchFamily="50" charset="-128"/>
                <a:ea typeface="HG丸ｺﾞｼｯｸM-PRO" pitchFamily="50" charset="-128"/>
              </a:rPr>
              <a:t>テーマ</a:t>
            </a:r>
          </a:p>
          <a:p>
            <a:r>
              <a:rPr lang="ja-JP" altLang="en-US" sz="2000" b="1" dirty="0">
                <a:solidFill>
                  <a:schemeClr val="tx2">
                    <a:lumMod val="75000"/>
                    <a:lumOff val="25000"/>
                  </a:schemeClr>
                </a:solidFill>
                <a:latin typeface="HG丸ｺﾞｼｯｸM-PRO" pitchFamily="50" charset="-128"/>
                <a:ea typeface="HG丸ｺﾞｼｯｸM-PRO" pitchFamily="50" charset="-128"/>
              </a:rPr>
              <a:t>「もっと多くの人に知的財産とかかわってもらうために」</a:t>
            </a:r>
          </a:p>
          <a:p>
            <a:r>
              <a:rPr lang="ja-JP" altLang="en-US" sz="2000" b="1" dirty="0">
                <a:latin typeface="HG丸ｺﾞｼｯｸM-PRO" pitchFamily="50" charset="-128"/>
                <a:ea typeface="HG丸ｺﾞｼｯｸM-PRO" pitchFamily="50" charset="-128"/>
              </a:rPr>
              <a:t>～誰でも、無料で、楽しく使える検索サイト「かんたん特許検索」物語～</a:t>
            </a:r>
          </a:p>
          <a:p>
            <a:r>
              <a:rPr lang="en-US" altLang="ja-JP" sz="2000" b="1" dirty="0">
                <a:latin typeface="HG丸ｺﾞｼｯｸM-PRO" pitchFamily="50" charset="-128"/>
                <a:ea typeface="HG丸ｺﾞｼｯｸM-PRO" pitchFamily="50" charset="-128"/>
              </a:rPr>
              <a:t>http://kantan.nexp.jp</a:t>
            </a:r>
          </a:p>
          <a:p>
            <a:r>
              <a:rPr lang="ja-JP" altLang="en-US" sz="2000" b="1" dirty="0">
                <a:latin typeface="HG丸ｺﾞｼｯｸM-PRO" pitchFamily="50" charset="-128"/>
                <a:ea typeface="HG丸ｺﾞｼｯｸM-PRO" pitchFamily="50" charset="-128"/>
              </a:rPr>
              <a:t>ゲスト</a:t>
            </a:r>
          </a:p>
          <a:p>
            <a:r>
              <a:rPr lang="ja-JP" altLang="en-US" sz="2000" b="1" dirty="0">
                <a:latin typeface="HG丸ｺﾞｼｯｸM-PRO" pitchFamily="50" charset="-128"/>
                <a:ea typeface="HG丸ｺﾞｼｯｸM-PRO" pitchFamily="50" charset="-128"/>
              </a:rPr>
              <a:t>好田秀作（ネットエキスパートナー株式会社　代表取締役社長</a:t>
            </a:r>
            <a:r>
              <a:rPr lang="ja-JP" altLang="en-US" sz="2000" b="1" dirty="0" smtClean="0">
                <a:latin typeface="HG丸ｺﾞｼｯｸM-PRO" pitchFamily="50" charset="-128"/>
                <a:ea typeface="HG丸ｺﾞｼｯｸM-PRO" pitchFamily="50" charset="-128"/>
              </a:rPr>
              <a:t>）</a:t>
            </a:r>
            <a:endParaRPr lang="en-US" altLang="ja-JP" sz="2000" b="1" dirty="0">
              <a:latin typeface="HG丸ｺﾞｼｯｸM-PRO" pitchFamily="50" charset="-128"/>
              <a:ea typeface="HG丸ｺﾞｼｯｸM-PRO" pitchFamily="50" charset="-128"/>
            </a:endParaRPr>
          </a:p>
          <a:p>
            <a:r>
              <a:rPr lang="ja-JP" altLang="en-US" sz="2000" b="1" dirty="0" smtClean="0">
                <a:latin typeface="HG丸ｺﾞｼｯｸM-PRO" pitchFamily="50" charset="-128"/>
                <a:ea typeface="HG丸ｺﾞｼｯｸM-PRO" pitchFamily="50" charset="-128"/>
              </a:rPr>
              <a:t>大学</a:t>
            </a:r>
            <a:r>
              <a:rPr lang="ja-JP" altLang="en-US" sz="2000" b="1" dirty="0">
                <a:latin typeface="HG丸ｺﾞｼｯｸM-PRO" pitchFamily="50" charset="-128"/>
                <a:ea typeface="HG丸ｺﾞｼｯｸM-PRO" pitchFamily="50" charset="-128"/>
              </a:rPr>
              <a:t>卒業後、株式会社日立製作所に入社。</a:t>
            </a:r>
          </a:p>
          <a:p>
            <a:r>
              <a:rPr lang="ja-JP" altLang="en-US" sz="2000" b="1" dirty="0">
                <a:latin typeface="HG丸ｺﾞｼｯｸM-PRO" pitchFamily="50" charset="-128"/>
                <a:ea typeface="HG丸ｺﾞｼｯｸM-PRO" pitchFamily="50" charset="-128"/>
              </a:rPr>
              <a:t>入社３年後に独立し、フリーランスとして</a:t>
            </a:r>
            <a:r>
              <a:rPr lang="en-US" altLang="ja-JP" sz="2000" b="1" dirty="0">
                <a:latin typeface="HG丸ｺﾞｼｯｸM-PRO" pitchFamily="50" charset="-128"/>
                <a:ea typeface="HG丸ｺﾞｼｯｸM-PRO" pitchFamily="50" charset="-128"/>
              </a:rPr>
              <a:t>IT</a:t>
            </a:r>
            <a:r>
              <a:rPr lang="ja-JP" altLang="en-US" sz="2000" b="1" dirty="0">
                <a:latin typeface="HG丸ｺﾞｼｯｸM-PRO" pitchFamily="50" charset="-128"/>
                <a:ea typeface="HG丸ｺﾞｼｯｸM-PRO" pitchFamily="50" charset="-128"/>
              </a:rPr>
              <a:t>システムの設計・構築を行う</a:t>
            </a:r>
            <a:r>
              <a:rPr lang="ja-JP" altLang="en-US" sz="2000" b="1" dirty="0" smtClean="0">
                <a:latin typeface="HG丸ｺﾞｼｯｸM-PRO" pitchFamily="50" charset="-128"/>
                <a:ea typeface="HG丸ｺﾞｼｯｸM-PRO" pitchFamily="50" charset="-128"/>
              </a:rPr>
              <a:t>システムエンジニア</a:t>
            </a:r>
            <a:r>
              <a:rPr lang="ja-JP" altLang="en-US" sz="2000" b="1" dirty="0">
                <a:latin typeface="HG丸ｺﾞｼｯｸM-PRO" pitchFamily="50" charset="-128"/>
                <a:ea typeface="HG丸ｺﾞｼｯｸM-PRO" pitchFamily="50" charset="-128"/>
              </a:rPr>
              <a:t>の仕事に従事。</a:t>
            </a:r>
          </a:p>
          <a:p>
            <a:r>
              <a:rPr lang="en-US" altLang="ja-JP" sz="2000" b="1" dirty="0">
                <a:latin typeface="HG丸ｺﾞｼｯｸM-PRO" pitchFamily="50" charset="-128"/>
                <a:ea typeface="HG丸ｺﾞｼｯｸM-PRO" pitchFamily="50" charset="-128"/>
              </a:rPr>
              <a:t>2004</a:t>
            </a:r>
            <a:r>
              <a:rPr lang="ja-JP" altLang="en-US" sz="2000" b="1" dirty="0">
                <a:latin typeface="HG丸ｺﾞｼｯｸM-PRO" pitchFamily="50" charset="-128"/>
                <a:ea typeface="HG丸ｺﾞｼｯｸM-PRO" pitchFamily="50" charset="-128"/>
              </a:rPr>
              <a:t>年にネットエキスパートナー株式会社を設立。</a:t>
            </a:r>
          </a:p>
          <a:p>
            <a:r>
              <a:rPr lang="ja-JP" altLang="en-US" sz="2000" b="1" dirty="0">
                <a:latin typeface="HG丸ｺﾞｼｯｸM-PRO" pitchFamily="50" charset="-128"/>
                <a:ea typeface="HG丸ｺﾞｼｯｸM-PRO" pitchFamily="50" charset="-128"/>
              </a:rPr>
              <a:t>（知財との関わり）</a:t>
            </a:r>
          </a:p>
          <a:p>
            <a:r>
              <a:rPr lang="ja-JP" altLang="en-US" sz="2000" b="1" dirty="0">
                <a:latin typeface="HG丸ｺﾞｼｯｸM-PRO" pitchFamily="50" charset="-128"/>
                <a:ea typeface="HG丸ｺﾞｼｯｸM-PRO" pitchFamily="50" charset="-128"/>
              </a:rPr>
              <a:t>某社団法人の週報管理システムの設計を担当し、初めて仕事として知財に関わる</a:t>
            </a:r>
            <a:r>
              <a:rPr lang="ja-JP" altLang="en-US" sz="2000" b="1" dirty="0" smtClean="0">
                <a:latin typeface="HG丸ｺﾞｼｯｸM-PRO" pitchFamily="50" charset="-128"/>
                <a:ea typeface="HG丸ｺﾞｼｯｸM-PRO" pitchFamily="50" charset="-128"/>
              </a:rPr>
              <a:t>。某</a:t>
            </a:r>
            <a:r>
              <a:rPr lang="ja-JP" altLang="en-US" sz="2000" b="1" dirty="0">
                <a:latin typeface="HG丸ｺﾞｼｯｸM-PRO" pitchFamily="50" charset="-128"/>
                <a:ea typeface="HG丸ｺﾞｼｯｸM-PRO" pitchFamily="50" charset="-128"/>
              </a:rPr>
              <a:t>研究所の知的財産管理システムの設計を担当し、研究所や企業における知的</a:t>
            </a:r>
            <a:r>
              <a:rPr lang="ja-JP" altLang="en-US" sz="2000" b="1" dirty="0" smtClean="0">
                <a:latin typeface="HG丸ｺﾞｼｯｸM-PRO" pitchFamily="50" charset="-128"/>
                <a:ea typeface="HG丸ｺﾞｼｯｸM-PRO" pitchFamily="50" charset="-128"/>
              </a:rPr>
              <a:t>財産</a:t>
            </a:r>
            <a:r>
              <a:rPr lang="ja-JP" altLang="en-US" sz="2000" b="1" dirty="0">
                <a:latin typeface="HG丸ｺﾞｼｯｸM-PRO" pitchFamily="50" charset="-128"/>
                <a:ea typeface="HG丸ｺﾞｼｯｸM-PRO" pitchFamily="50" charset="-128"/>
              </a:rPr>
              <a:t>関連業務について学ぶ。</a:t>
            </a:r>
            <a:r>
              <a:rPr lang="en-US" altLang="ja-JP" sz="2000" b="1" dirty="0">
                <a:latin typeface="HG丸ｺﾞｼｯｸM-PRO" pitchFamily="50" charset="-128"/>
                <a:ea typeface="HG丸ｺﾞｼｯｸM-PRO" pitchFamily="50" charset="-128"/>
              </a:rPr>
              <a:t>2007</a:t>
            </a:r>
            <a:r>
              <a:rPr lang="ja-JP" altLang="en-US" sz="2000" b="1" dirty="0">
                <a:latin typeface="HG丸ｺﾞｼｯｸM-PRO" pitchFamily="50" charset="-128"/>
                <a:ea typeface="HG丸ｺﾞｼｯｸM-PRO" pitchFamily="50" charset="-128"/>
              </a:rPr>
              <a:t>年に「かんたん特許検索」を自社開発して公開</a:t>
            </a:r>
            <a:r>
              <a:rPr lang="ja-JP" altLang="en-US" sz="2000" b="1" dirty="0" smtClean="0">
                <a:latin typeface="HG丸ｺﾞｼｯｸM-PRO" pitchFamily="50" charset="-128"/>
                <a:ea typeface="HG丸ｺﾞｼｯｸM-PRO" pitchFamily="50" charset="-128"/>
              </a:rPr>
              <a:t>。同サイト</a:t>
            </a:r>
            <a:r>
              <a:rPr lang="ja-JP" altLang="en-US" sz="2000" b="1" dirty="0">
                <a:latin typeface="HG丸ｺﾞｼｯｸM-PRO" pitchFamily="50" charset="-128"/>
                <a:ea typeface="HG丸ｺﾞｼｯｸM-PRO" pitchFamily="50" charset="-128"/>
              </a:rPr>
              <a:t>を活用し、もっと多くの人に知的財産と関わってもらうための</a:t>
            </a:r>
            <a:r>
              <a:rPr lang="ja-JP" altLang="en-US" sz="2000" b="1" dirty="0" smtClean="0">
                <a:latin typeface="HG丸ｺﾞｼｯｸM-PRO" pitchFamily="50" charset="-128"/>
                <a:ea typeface="HG丸ｺﾞｼｯｸM-PRO" pitchFamily="50" charset="-128"/>
              </a:rPr>
              <a:t>取り組みを</a:t>
            </a:r>
            <a:r>
              <a:rPr lang="ja-JP" altLang="en-US" sz="2000" b="1" dirty="0">
                <a:latin typeface="HG丸ｺﾞｼｯｸM-PRO" pitchFamily="50" charset="-128"/>
                <a:ea typeface="HG丸ｺﾞｼｯｸM-PRO" pitchFamily="50" charset="-128"/>
              </a:rPr>
              <a:t>模索中。</a:t>
            </a:r>
          </a:p>
          <a:p>
            <a:endParaRPr lang="en-US" altLang="ja-JP" sz="1400" b="1" dirty="0" smtClean="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3872000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色えんぴつ">
  <a:themeElements>
    <a:clrScheme name="Dragon">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F106D76-788A-42E8-9384-46CF9A1405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色えんぴつ</Template>
  <TotalTime>0</TotalTime>
  <Words>317</Words>
  <Application>Microsoft Office PowerPoint</Application>
  <PresentationFormat>画面に合わせる (4:3)</PresentationFormat>
  <Paragraphs>106</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色えんぴつ</vt:lpstr>
      <vt:lpstr>２０１２年度 知財キャリア分科会 の活動</vt:lpstr>
      <vt:lpstr>Smips知財キャリア分科会とは</vt:lpstr>
      <vt:lpstr>２０１２年度の活動テーマ</vt:lpstr>
      <vt:lpstr>２０１２年度の活動</vt:lpstr>
      <vt:lpstr>２０１２年度の活動</vt:lpstr>
      <vt:lpstr>２０１２年度の活動</vt:lpstr>
      <vt:lpstr>２０１２年度の活動</vt:lpstr>
      <vt:lpstr>２０１２年度の活動</vt:lpstr>
      <vt:lpstr>２０１２年度の活動</vt:lpstr>
      <vt:lpstr>２０１３年度の活動方針</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2011-04-16T02:51:24Z</dcterms:created>
  <dcterms:modified xsi:type="dcterms:W3CDTF">2013-03-09T08:24:02Z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TC010362658</vt:lpwstr>
  </property>
</Properties>
</file>