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76" r:id="rId4"/>
    <p:sldId id="277" r:id="rId5"/>
    <p:sldId id="286" r:id="rId6"/>
    <p:sldId id="288" r:id="rId7"/>
    <p:sldId id="287" r:id="rId8"/>
    <p:sldId id="284" r:id="rId9"/>
    <p:sldId id="281" r:id="rId10"/>
    <p:sldId id="283" r:id="rId11"/>
    <p:sldId id="282" r:id="rId12"/>
    <p:sldId id="285" r:id="rId13"/>
    <p:sldId id="279" r:id="rId14"/>
    <p:sldId id="256" r:id="rId15"/>
    <p:sldId id="268" r:id="rId16"/>
    <p:sldId id="261" r:id="rId17"/>
    <p:sldId id="262" r:id="rId18"/>
    <p:sldId id="263" r:id="rId19"/>
    <p:sldId id="264" r:id="rId20"/>
    <p:sldId id="266" r:id="rId21"/>
    <p:sldId id="267" r:id="rId22"/>
    <p:sldId id="265" r:id="rId23"/>
    <p:sldId id="260" r:id="rId24"/>
    <p:sldId id="259" r:id="rId25"/>
    <p:sldId id="258" r:id="rId26"/>
    <p:sldId id="272" r:id="rId27"/>
    <p:sldId id="269" r:id="rId28"/>
    <p:sldId id="270"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39741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520609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578115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424064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199226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13543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37874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327228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373603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1864467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547F66-DFC9-44A8-8C60-06CC17AA7068}" type="datetimeFigureOut">
              <a:rPr kumimoji="1" lang="ja-JP" altLang="en-US" smtClean="0"/>
              <a:t>2013/3/9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8175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47F66-DFC9-44A8-8C60-06CC17AA7068}" type="datetimeFigureOut">
              <a:rPr kumimoji="1" lang="ja-JP" altLang="en-US" smtClean="0"/>
              <a:t>2013/3/9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A2AE9-7EDF-4E1B-A44F-CFAED0D9562C}" type="slidenum">
              <a:rPr kumimoji="1" lang="ja-JP" altLang="en-US" smtClean="0"/>
              <a:t>‹#›</a:t>
            </a:fld>
            <a:endParaRPr kumimoji="1" lang="ja-JP" altLang="en-US"/>
          </a:p>
        </p:txBody>
      </p:sp>
    </p:spTree>
    <p:extLst>
      <p:ext uri="{BB962C8B-B14F-4D97-AF65-F5344CB8AC3E}">
        <p14:creationId xmlns:p14="http://schemas.microsoft.com/office/powerpoint/2010/main" val="3643252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ja-JP" dirty="0"/>
              <a:t>知的財産・産学連携のこの一年</a:t>
            </a:r>
            <a:endParaRPr kumimoji="1" lang="ja-JP" altLang="en-US" dirty="0"/>
          </a:p>
        </p:txBody>
      </p:sp>
      <p:sp>
        <p:nvSpPr>
          <p:cNvPr id="3" name="サブタイトル 2"/>
          <p:cNvSpPr>
            <a:spLocks noGrp="1"/>
          </p:cNvSpPr>
          <p:nvPr>
            <p:ph type="subTitle" idx="1"/>
          </p:nvPr>
        </p:nvSpPr>
        <p:spPr/>
        <p:txBody>
          <a:bodyPr/>
          <a:lstStyle/>
          <a:p>
            <a:r>
              <a:rPr lang="ja-JP" altLang="en-US" dirty="0">
                <a:solidFill>
                  <a:schemeClr val="tx1"/>
                </a:solidFill>
              </a:rPr>
              <a:t>２０１３年３月９日</a:t>
            </a:r>
            <a:endParaRPr lang="en-US" altLang="ja-JP" dirty="0">
              <a:solidFill>
                <a:schemeClr val="tx1"/>
              </a:solidFill>
            </a:endParaRPr>
          </a:p>
          <a:p>
            <a:r>
              <a:rPr lang="ja-JP" altLang="en-US" dirty="0">
                <a:solidFill>
                  <a:schemeClr val="tx1"/>
                </a:solidFill>
              </a:rPr>
              <a:t>隅藏康一</a:t>
            </a:r>
            <a:endParaRPr lang="en-US" altLang="ja-JP" dirty="0">
              <a:solidFill>
                <a:schemeClr val="tx1"/>
              </a:solidFill>
            </a:endParaRPr>
          </a:p>
          <a:p>
            <a:r>
              <a:rPr lang="en-US" altLang="ja-JP" dirty="0" smtClean="0">
                <a:solidFill>
                  <a:schemeClr val="tx1"/>
                </a:solidFill>
              </a:rPr>
              <a:t>sumikura@grips.ac.jp</a:t>
            </a:r>
            <a:endParaRPr lang="ja-JP" altLang="en-US" dirty="0">
              <a:solidFill>
                <a:schemeClr val="tx1"/>
              </a:solidFill>
            </a:endParaRPr>
          </a:p>
        </p:txBody>
      </p:sp>
    </p:spTree>
    <p:extLst>
      <p:ext uri="{BB962C8B-B14F-4D97-AF65-F5344CB8AC3E}">
        <p14:creationId xmlns:p14="http://schemas.microsoft.com/office/powerpoint/2010/main" val="1109383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iPhone</a:t>
            </a:r>
            <a:r>
              <a:rPr kumimoji="1" lang="ja-JP" altLang="en-US" dirty="0" smtClean="0"/>
              <a:t>や</a:t>
            </a:r>
            <a:r>
              <a:rPr kumimoji="1" lang="en-US" altLang="ja-JP" dirty="0" err="1" smtClean="0"/>
              <a:t>iPad</a:t>
            </a:r>
            <a:r>
              <a:rPr kumimoji="1" lang="ja-JP" altLang="en-US" dirty="0" smtClean="0"/>
              <a:t>：アップル</a:t>
            </a:r>
            <a:r>
              <a:rPr kumimoji="1" lang="en-US" altLang="ja-JP" dirty="0" err="1" smtClean="0"/>
              <a:t>vs</a:t>
            </a:r>
            <a:r>
              <a:rPr kumimoji="1" lang="ja-JP" altLang="en-US" dirty="0" smtClean="0"/>
              <a:t>サムスン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米国の裁判ではアップルが優勢</a:t>
            </a:r>
            <a:endParaRPr kumimoji="1" lang="en-US" altLang="ja-JP" dirty="0" smtClean="0"/>
          </a:p>
          <a:p>
            <a:r>
              <a:rPr kumimoji="1" lang="en-US" altLang="ja-JP" dirty="0" smtClean="0"/>
              <a:t>2012</a:t>
            </a:r>
            <a:r>
              <a:rPr kumimoji="1" lang="ja-JP" altLang="en-US" dirty="0" smtClean="0"/>
              <a:t>年</a:t>
            </a:r>
            <a:r>
              <a:rPr kumimoji="1" lang="en-US" altLang="ja-JP" dirty="0" smtClean="0"/>
              <a:t>7</a:t>
            </a:r>
            <a:r>
              <a:rPr kumimoji="1" lang="ja-JP" altLang="en-US" dirty="0" smtClean="0"/>
              <a:t>月　英国裁判所がサムスンは意匠権侵害していないと判断。</a:t>
            </a:r>
            <a:endParaRPr kumimoji="1" lang="en-US" altLang="ja-JP" dirty="0" smtClean="0"/>
          </a:p>
          <a:p>
            <a:r>
              <a:rPr kumimoji="1" lang="en-US" altLang="ja-JP" dirty="0" smtClean="0"/>
              <a:t>2012</a:t>
            </a:r>
            <a:r>
              <a:rPr kumimoji="1" lang="ja-JP" altLang="en-US" dirty="0" smtClean="0"/>
              <a:t>年</a:t>
            </a:r>
            <a:r>
              <a:rPr kumimoji="1" lang="en-US" altLang="ja-JP" dirty="0" smtClean="0"/>
              <a:t>8</a:t>
            </a:r>
            <a:r>
              <a:rPr kumimoji="1" lang="ja-JP" altLang="en-US" dirty="0" smtClean="0"/>
              <a:t>月　東京地裁は、サムスンによる特許権侵害を認めず、アップルの提訴を却下。</a:t>
            </a:r>
            <a:endParaRPr kumimoji="1" lang="en-US" altLang="ja-JP" dirty="0" smtClean="0"/>
          </a:p>
          <a:p>
            <a:r>
              <a:rPr lang="en-US" altLang="ja-JP" dirty="0"/>
              <a:t>2012</a:t>
            </a:r>
            <a:r>
              <a:rPr lang="ja-JP" altLang="en-US" dirty="0" smtClean="0"/>
              <a:t>年</a:t>
            </a:r>
            <a:r>
              <a:rPr lang="en-US" altLang="ja-JP" dirty="0" smtClean="0"/>
              <a:t>9</a:t>
            </a:r>
            <a:r>
              <a:rPr lang="ja-JP" altLang="en-US" dirty="0" smtClean="0"/>
              <a:t>月、</a:t>
            </a:r>
            <a:r>
              <a:rPr lang="en-US" altLang="ja-JP" dirty="0" smtClean="0"/>
              <a:t>10</a:t>
            </a:r>
            <a:r>
              <a:rPr lang="ja-JP" altLang="en-US" dirty="0" smtClean="0"/>
              <a:t>月　東京地裁は、アップル製品の販売差止めを求めたサムスンの仮処分申請を却下。</a:t>
            </a:r>
            <a:endParaRPr kumimoji="1" lang="ja-JP" altLang="en-US" dirty="0"/>
          </a:p>
        </p:txBody>
      </p:sp>
    </p:spTree>
    <p:extLst>
      <p:ext uri="{BB962C8B-B14F-4D97-AF65-F5344CB8AC3E}">
        <p14:creationId xmlns:p14="http://schemas.microsoft.com/office/powerpoint/2010/main" val="82500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America Invents 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2011</a:t>
            </a:r>
            <a:r>
              <a:rPr kumimoji="1" lang="ja-JP" altLang="en-US" dirty="0" smtClean="0"/>
              <a:t>年</a:t>
            </a:r>
            <a:r>
              <a:rPr kumimoji="1" lang="en-US" altLang="ja-JP" dirty="0" smtClean="0"/>
              <a:t>9</a:t>
            </a:r>
            <a:r>
              <a:rPr kumimoji="1" lang="ja-JP" altLang="en-US" dirty="0" smtClean="0"/>
              <a:t>月　米国特許法改正法案が成立、オバマ大統領が署名</a:t>
            </a:r>
            <a:endParaRPr kumimoji="1" lang="en-US" altLang="ja-JP" dirty="0" smtClean="0"/>
          </a:p>
          <a:p>
            <a:r>
              <a:rPr kumimoji="1" lang="en-US" altLang="ja-JP" dirty="0" smtClean="0"/>
              <a:t>2013</a:t>
            </a:r>
            <a:r>
              <a:rPr kumimoji="1" lang="ja-JP" altLang="en-US" dirty="0" smtClean="0"/>
              <a:t>年</a:t>
            </a:r>
            <a:r>
              <a:rPr kumimoji="1" lang="en-US" altLang="ja-JP" dirty="0" smtClean="0"/>
              <a:t>3</a:t>
            </a:r>
            <a:r>
              <a:rPr kumimoji="1" lang="ja-JP" altLang="en-US" dirty="0" smtClean="0"/>
              <a:t>月</a:t>
            </a:r>
            <a:r>
              <a:rPr kumimoji="1" lang="en-US" altLang="ja-JP" dirty="0" smtClean="0"/>
              <a:t>16</a:t>
            </a:r>
            <a:r>
              <a:rPr kumimoji="1" lang="ja-JP" altLang="en-US" dirty="0" smtClean="0"/>
              <a:t>日～</a:t>
            </a:r>
            <a:r>
              <a:rPr kumimoji="1" lang="ja-JP" altLang="en-US" dirty="0" smtClean="0"/>
              <a:t>　</a:t>
            </a:r>
            <a:r>
              <a:rPr kumimoji="1" lang="ja-JP" altLang="en-US" dirty="0" smtClean="0"/>
              <a:t>米国も先願</a:t>
            </a:r>
            <a:r>
              <a:rPr kumimoji="1" lang="ja-JP" altLang="en-US" dirty="0" smtClean="0"/>
              <a:t>主義に</a:t>
            </a:r>
            <a:r>
              <a:rPr kumimoji="1" lang="ja-JP" altLang="en-US" dirty="0" smtClean="0"/>
              <a:t>移行</a:t>
            </a:r>
            <a:endParaRPr kumimoji="1" lang="en-US" altLang="ja-JP" dirty="0" smtClean="0"/>
          </a:p>
          <a:p>
            <a:r>
              <a:rPr lang="ja-JP" altLang="en-US" dirty="0"/>
              <a:t>特許</a:t>
            </a:r>
            <a:r>
              <a:rPr lang="ja-JP" altLang="en-US" dirty="0" smtClean="0"/>
              <a:t>付与後</a:t>
            </a:r>
            <a:r>
              <a:rPr lang="ja-JP" altLang="en-US" dirty="0"/>
              <a:t>の異議</a:t>
            </a:r>
            <a:r>
              <a:rPr lang="ja-JP" altLang="en-US" dirty="0" smtClean="0"/>
              <a:t>申立て</a:t>
            </a:r>
            <a:endParaRPr lang="en-US" altLang="ja-JP" dirty="0" smtClean="0"/>
          </a:p>
          <a:p>
            <a:r>
              <a:rPr kumimoji="1" lang="ja-JP" altLang="en-US" dirty="0" smtClean="0"/>
              <a:t>明細書ベストモード要件は、違反したとしても無効理由にならない</a:t>
            </a:r>
            <a:endParaRPr kumimoji="1" lang="ja-JP" altLang="en-US" dirty="0"/>
          </a:p>
        </p:txBody>
      </p:sp>
    </p:spTree>
    <p:extLst>
      <p:ext uri="{BB962C8B-B14F-4D97-AF65-F5344CB8AC3E}">
        <p14:creationId xmlns:p14="http://schemas.microsoft.com/office/powerpoint/2010/main" val="426056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ja-JP" altLang="en-US" sz="3200" dirty="0" smtClean="0"/>
              <a:t>米国の動き：ミリアッド社の</a:t>
            </a:r>
            <a:r>
              <a:rPr lang="en-US" altLang="ja-JP" sz="3200" dirty="0" smtClean="0"/>
              <a:t>BRCA</a:t>
            </a:r>
            <a:r>
              <a:rPr lang="ja-JP" altLang="en-US" sz="3200" dirty="0" smtClean="0"/>
              <a:t>遺伝子特許</a:t>
            </a:r>
            <a:endParaRPr lang="en-US" altLang="ja-JP" sz="3200" dirty="0" smtClean="0"/>
          </a:p>
        </p:txBody>
      </p:sp>
      <p:sp>
        <p:nvSpPr>
          <p:cNvPr id="57347" name="Rectangle 3"/>
          <p:cNvSpPr>
            <a:spLocks noGrp="1" noChangeArrowheads="1"/>
          </p:cNvSpPr>
          <p:nvPr>
            <p:ph type="body" idx="1"/>
          </p:nvPr>
        </p:nvSpPr>
        <p:spPr>
          <a:xfrm>
            <a:off x="179512" y="1268760"/>
            <a:ext cx="8784976" cy="5400600"/>
          </a:xfrm>
        </p:spPr>
        <p:txBody>
          <a:bodyPr>
            <a:normAutofit fontScale="92500" lnSpcReduction="10000"/>
          </a:bodyPr>
          <a:lstStyle/>
          <a:p>
            <a:pPr eaLnBrk="1" hangingPunct="1">
              <a:lnSpc>
                <a:spcPct val="90000"/>
              </a:lnSpc>
            </a:pPr>
            <a:r>
              <a:rPr lang="en-US" altLang="ja-JP" sz="2800" dirty="0" smtClean="0"/>
              <a:t>2010</a:t>
            </a:r>
            <a:r>
              <a:rPr lang="ja-JP" altLang="en-US" sz="2800" dirty="0" smtClean="0"/>
              <a:t>年</a:t>
            </a:r>
            <a:r>
              <a:rPr lang="en-US" altLang="ja-JP" sz="2800" dirty="0" smtClean="0"/>
              <a:t>3</a:t>
            </a:r>
            <a:r>
              <a:rPr lang="ja-JP" altLang="en-US" sz="2800" dirty="0" smtClean="0"/>
              <a:t>月</a:t>
            </a:r>
            <a:r>
              <a:rPr lang="en-US" altLang="ja-JP" sz="2800" dirty="0" smtClean="0"/>
              <a:t>29</a:t>
            </a:r>
            <a:r>
              <a:rPr lang="ja-JP" altLang="en-US" sz="2800" dirty="0" smtClean="0"/>
              <a:t>日　</a:t>
            </a:r>
            <a:r>
              <a:rPr lang="en-US" altLang="ja-JP" sz="2800" dirty="0" smtClean="0"/>
              <a:t>US District Court</a:t>
            </a:r>
            <a:r>
              <a:rPr lang="ja-JP" altLang="en-US" sz="2800" dirty="0" smtClean="0"/>
              <a:t>判決（</a:t>
            </a:r>
            <a:r>
              <a:rPr lang="en-US" altLang="ja-JP" sz="2800" dirty="0" smtClean="0"/>
              <a:t>the Southern District of New York</a:t>
            </a:r>
            <a:r>
              <a:rPr lang="ja-JP" altLang="en-US" sz="2800" dirty="0" smtClean="0"/>
              <a:t>）により</a:t>
            </a:r>
            <a:r>
              <a:rPr lang="ja-JP" altLang="en-US" sz="2800" dirty="0" smtClean="0"/>
              <a:t>、</a:t>
            </a:r>
            <a:r>
              <a:rPr lang="en-US" altLang="ja-JP" sz="2800" dirty="0" smtClean="0"/>
              <a:t>BRCA1</a:t>
            </a:r>
            <a:r>
              <a:rPr lang="ja-JP" altLang="en-US" sz="2800" dirty="0" smtClean="0"/>
              <a:t>と</a:t>
            </a:r>
            <a:r>
              <a:rPr lang="en-US" altLang="ja-JP" sz="2800" dirty="0" smtClean="0"/>
              <a:t>BRCA2</a:t>
            </a:r>
            <a:r>
              <a:rPr lang="ja-JP" altLang="en-US" sz="2800" dirty="0" smtClean="0"/>
              <a:t>に関するいくつかの特許のクレームが無効と判断された。</a:t>
            </a:r>
          </a:p>
          <a:p>
            <a:pPr eaLnBrk="1" hangingPunct="1">
              <a:lnSpc>
                <a:spcPct val="90000"/>
              </a:lnSpc>
            </a:pPr>
            <a:r>
              <a:rPr lang="en-US" altLang="ja-JP" sz="2800" dirty="0" smtClean="0"/>
              <a:t>Judge Robert W. Sweet: 156-page opinion</a:t>
            </a:r>
            <a:br>
              <a:rPr lang="en-US" altLang="ja-JP" sz="2800" dirty="0" smtClean="0"/>
            </a:br>
            <a:r>
              <a:rPr lang="ja-JP" altLang="en-US" sz="2800" dirty="0" smtClean="0"/>
              <a:t>天然に存在する遺伝子を特許化することはできない、という趣旨の判決。 </a:t>
            </a:r>
          </a:p>
          <a:p>
            <a:r>
              <a:rPr lang="en-US" altLang="ja-JP" sz="2800" dirty="0"/>
              <a:t>2011</a:t>
            </a:r>
            <a:r>
              <a:rPr lang="ja-JP" altLang="en-US" sz="2800" dirty="0"/>
              <a:t>年</a:t>
            </a:r>
            <a:r>
              <a:rPr lang="en-US" altLang="ja-JP" sz="2800" dirty="0"/>
              <a:t>7</a:t>
            </a:r>
            <a:r>
              <a:rPr lang="ja-JP" altLang="en-US" sz="2800" dirty="0"/>
              <a:t>月</a:t>
            </a:r>
            <a:r>
              <a:rPr lang="en-US" altLang="ja-JP" sz="2800" dirty="0"/>
              <a:t>29</a:t>
            </a:r>
            <a:r>
              <a:rPr lang="ja-JP" altLang="en-US" sz="2800" dirty="0"/>
              <a:t>日　</a:t>
            </a:r>
            <a:r>
              <a:rPr lang="en-US" altLang="ja-JP" sz="2800" dirty="0"/>
              <a:t>CAFC</a:t>
            </a:r>
            <a:r>
              <a:rPr lang="ja-JP" altLang="en-US" sz="2800" dirty="0"/>
              <a:t>判決　</a:t>
            </a:r>
            <a:r>
              <a:rPr lang="en-US" altLang="ja-JP" sz="2800" dirty="0"/>
              <a:t>Sweet</a:t>
            </a:r>
            <a:r>
              <a:rPr lang="ja-JP" altLang="en-US" sz="2800" dirty="0"/>
              <a:t>判事の地裁判決を棄却。</a:t>
            </a:r>
            <a:r>
              <a:rPr lang="en-US" altLang="ja-JP" sz="2800" dirty="0"/>
              <a:t>DNA</a:t>
            </a:r>
            <a:r>
              <a:rPr lang="ja-JP" altLang="en-US" sz="2800" dirty="0"/>
              <a:t>クレームは特許保護対象適格性がある。</a:t>
            </a:r>
            <a:endParaRPr lang="en-US" altLang="ja-JP" sz="2800" dirty="0"/>
          </a:p>
          <a:p>
            <a:r>
              <a:rPr lang="en-US" altLang="ja-JP" sz="2800" dirty="0"/>
              <a:t>2012</a:t>
            </a:r>
            <a:r>
              <a:rPr lang="ja-JP" altLang="en-US" sz="2800" dirty="0"/>
              <a:t>年</a:t>
            </a:r>
            <a:r>
              <a:rPr lang="en-US" altLang="ja-JP" sz="2800" dirty="0"/>
              <a:t>3</a:t>
            </a:r>
            <a:r>
              <a:rPr lang="ja-JP" altLang="en-US" sz="2800" dirty="0"/>
              <a:t>月</a:t>
            </a:r>
            <a:r>
              <a:rPr lang="en-US" altLang="ja-JP" sz="2800" dirty="0"/>
              <a:t>26</a:t>
            </a:r>
            <a:r>
              <a:rPr lang="ja-JP" altLang="en-US" sz="2800" dirty="0"/>
              <a:t>日　米国連邦最高裁は、</a:t>
            </a:r>
            <a:r>
              <a:rPr lang="en-US" altLang="ja-JP" sz="2800" dirty="0"/>
              <a:t>CAFC</a:t>
            </a:r>
            <a:r>
              <a:rPr lang="ja-JP" altLang="en-US" sz="2800" dirty="0"/>
              <a:t>判決を破棄し、見直しを要請。（自然現象についての観察は特許化できないとする、</a:t>
            </a:r>
            <a:r>
              <a:rPr lang="en-US" altLang="ja-JP" sz="2800" dirty="0"/>
              <a:t>Prometheus</a:t>
            </a:r>
            <a:r>
              <a:rPr lang="ja-JP" altLang="en-US" sz="2800" dirty="0"/>
              <a:t>事件の判決との関係を精査するよう求めた。）</a:t>
            </a:r>
            <a:endParaRPr lang="en-US" altLang="ja-JP" sz="2800" dirty="0"/>
          </a:p>
          <a:p>
            <a:r>
              <a:rPr lang="en-US" altLang="ja-JP" sz="2800" dirty="0"/>
              <a:t>2012</a:t>
            </a:r>
            <a:r>
              <a:rPr lang="ja-JP" altLang="en-US" sz="2800" dirty="0"/>
              <a:t>年</a:t>
            </a:r>
            <a:r>
              <a:rPr lang="en-US" altLang="ja-JP" sz="2800" dirty="0"/>
              <a:t>8</a:t>
            </a:r>
            <a:r>
              <a:rPr lang="ja-JP" altLang="en-US" sz="2800" dirty="0"/>
              <a:t>月</a:t>
            </a:r>
            <a:r>
              <a:rPr lang="en-US" altLang="ja-JP" sz="2800" dirty="0"/>
              <a:t>16</a:t>
            </a:r>
            <a:r>
              <a:rPr lang="ja-JP" altLang="en-US" sz="2800" dirty="0"/>
              <a:t>日　</a:t>
            </a:r>
            <a:r>
              <a:rPr lang="en-US" altLang="ja-JP" sz="2800" dirty="0"/>
              <a:t>CAFC</a:t>
            </a:r>
            <a:r>
              <a:rPr lang="ja-JP" altLang="en-US" sz="2800" dirty="0"/>
              <a:t>判決　遺伝子特許に特許適格性があるという判断。</a:t>
            </a:r>
          </a:p>
        </p:txBody>
      </p:sp>
    </p:spTree>
    <p:extLst>
      <p:ext uri="{BB962C8B-B14F-4D97-AF65-F5344CB8AC3E}">
        <p14:creationId xmlns:p14="http://schemas.microsoft.com/office/powerpoint/2010/main" val="4263813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欧州の動き</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en-US" altLang="ja-JP" dirty="0" smtClean="0"/>
              <a:t>2012</a:t>
            </a:r>
            <a:r>
              <a:rPr lang="ja-JP" altLang="en-US" dirty="0" smtClean="0"/>
              <a:t>年</a:t>
            </a:r>
            <a:r>
              <a:rPr lang="en-US" altLang="ja-JP" dirty="0" smtClean="0"/>
              <a:t>12</a:t>
            </a:r>
            <a:r>
              <a:rPr lang="ja-JP" altLang="en-US" dirty="0" smtClean="0"/>
              <a:t>月</a:t>
            </a:r>
            <a:r>
              <a:rPr lang="en-US" altLang="ja-JP" dirty="0" smtClean="0"/>
              <a:t>11</a:t>
            </a:r>
            <a:r>
              <a:rPr lang="ja-JP" altLang="en-US" dirty="0" smtClean="0"/>
              <a:t>日、欧州</a:t>
            </a:r>
            <a:r>
              <a:rPr lang="ja-JP" altLang="en-US" dirty="0"/>
              <a:t>連合（ＥＵ）</a:t>
            </a:r>
            <a:r>
              <a:rPr lang="ja-JP" altLang="en-US" dirty="0" smtClean="0"/>
              <a:t>は、</a:t>
            </a:r>
            <a:r>
              <a:rPr lang="ja-JP" altLang="en-US" dirty="0"/>
              <a:t>域内各国で有効な「統一特許」制度を２０１４年に導入することを</a:t>
            </a:r>
            <a:r>
              <a:rPr lang="ja-JP" altLang="en-US" dirty="0" smtClean="0"/>
              <a:t>決定。</a:t>
            </a:r>
            <a:endParaRPr lang="en-US" altLang="ja-JP" dirty="0" smtClean="0"/>
          </a:p>
          <a:p>
            <a:r>
              <a:rPr lang="ja-JP" altLang="en-US" dirty="0" smtClean="0"/>
              <a:t>イタリア</a:t>
            </a:r>
            <a:r>
              <a:rPr lang="ja-JP" altLang="en-US" dirty="0"/>
              <a:t>とスペインは参加を見合わせ、両国を除く２５カ国</a:t>
            </a:r>
            <a:r>
              <a:rPr lang="ja-JP" altLang="en-US" dirty="0" smtClean="0"/>
              <a:t>で発足。</a:t>
            </a:r>
            <a:endParaRPr lang="en-US" altLang="ja-JP" dirty="0" smtClean="0"/>
          </a:p>
          <a:p>
            <a:r>
              <a:rPr lang="ja-JP" altLang="en-US" dirty="0" smtClean="0"/>
              <a:t>新制度</a:t>
            </a:r>
            <a:r>
              <a:rPr lang="ja-JP" altLang="en-US" dirty="0"/>
              <a:t>では、欧州特許を２５カ国で登録する手続きを一本化するほか、特許専門の裁判所を設け、ＥＵ各国の訴訟を集約する</a:t>
            </a:r>
            <a:r>
              <a:rPr lang="ja-JP" altLang="en-US" dirty="0" smtClean="0"/>
              <a:t>。</a:t>
            </a:r>
            <a:r>
              <a:rPr kumimoji="1" lang="en-US" altLang="ja-JP" dirty="0" smtClean="0"/>
              <a:t/>
            </a:r>
            <a:br>
              <a:rPr kumimoji="1" lang="en-US" altLang="ja-JP" dirty="0" smtClean="0"/>
            </a:br>
            <a:r>
              <a:rPr kumimoji="1" lang="ja-JP" altLang="en-US" dirty="0" smtClean="0"/>
              <a:t>　　　　　　　　　　　　　　　　　　　　　　</a:t>
            </a:r>
            <a:r>
              <a:rPr kumimoji="1" lang="en-US" altLang="ja-JP" dirty="0" smtClean="0"/>
              <a:t>www.jiji.com</a:t>
            </a:r>
            <a:endParaRPr kumimoji="1" lang="ja-JP" altLang="en-US" dirty="0"/>
          </a:p>
        </p:txBody>
      </p:sp>
    </p:spTree>
    <p:extLst>
      <p:ext uri="{BB962C8B-B14F-4D97-AF65-F5344CB8AC3E}">
        <p14:creationId xmlns:p14="http://schemas.microsoft.com/office/powerpoint/2010/main" val="180514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２０１</a:t>
            </a:r>
            <a:r>
              <a:rPr lang="ja-JP" altLang="en-US" dirty="0"/>
              <a:t>２</a:t>
            </a:r>
            <a:r>
              <a:rPr kumimoji="1" lang="ja-JP" altLang="en-US" dirty="0" smtClean="0"/>
              <a:t>年度　</a:t>
            </a:r>
            <a:r>
              <a:rPr kumimoji="1" lang="en-US" altLang="ja-JP" dirty="0" err="1" smtClean="0"/>
              <a:t>Smips</a:t>
            </a:r>
            <a:r>
              <a:rPr kumimoji="1" lang="en-US" altLang="ja-JP" dirty="0" smtClean="0"/>
              <a:t/>
            </a:r>
            <a:br>
              <a:rPr kumimoji="1" lang="en-US" altLang="ja-JP" dirty="0" smtClean="0"/>
            </a:br>
            <a:r>
              <a:rPr lang="ja-JP" altLang="en-US" dirty="0"/>
              <a:t>全体</a:t>
            </a:r>
            <a:r>
              <a:rPr lang="ja-JP" altLang="en-US" dirty="0" smtClean="0"/>
              <a:t>セッションを振り返る</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Tree>
    <p:extLst>
      <p:ext uri="{BB962C8B-B14F-4D97-AF65-F5344CB8AC3E}">
        <p14:creationId xmlns:p14="http://schemas.microsoft.com/office/powerpoint/2010/main" val="3569189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4</a:t>
            </a:r>
            <a:r>
              <a:rPr lang="ja-JP" altLang="en-US" dirty="0" smtClean="0"/>
              <a:t>月</a:t>
            </a:r>
            <a:r>
              <a:rPr lang="en-US" altLang="ja-JP" dirty="0" smtClean="0"/>
              <a:t>14</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a:xfrm>
            <a:off x="179512" y="1484784"/>
            <a:ext cx="8964488" cy="4525963"/>
          </a:xfrm>
        </p:spPr>
        <p:txBody>
          <a:bodyPr>
            <a:normAutofit fontScale="92500" lnSpcReduction="20000"/>
          </a:bodyPr>
          <a:lstStyle/>
          <a:p>
            <a:r>
              <a:rPr lang="ja-JP" altLang="ja-JP" dirty="0"/>
              <a:t>テーマ：「歌唱音合成ソフトウェアの技術と知的財産」</a:t>
            </a:r>
            <a:r>
              <a:rPr lang="en-US" altLang="ja-JP" dirty="0"/>
              <a:t> </a:t>
            </a:r>
            <a:br>
              <a:rPr lang="en-US" altLang="ja-JP" dirty="0"/>
            </a:br>
            <a:r>
              <a:rPr lang="en-US" altLang="ja-JP" dirty="0"/>
              <a:t/>
            </a:r>
            <a:br>
              <a:rPr lang="en-US" altLang="ja-JP" dirty="0"/>
            </a:br>
            <a:r>
              <a:rPr lang="ja-JP" altLang="ja-JP" dirty="0" smtClean="0"/>
              <a:t>発表</a:t>
            </a:r>
            <a:r>
              <a:rPr lang="ja-JP" altLang="ja-JP" dirty="0"/>
              <a:t>内容：</a:t>
            </a:r>
            <a:r>
              <a:rPr lang="en-US" altLang="ja-JP" dirty="0"/>
              <a:t> </a:t>
            </a:r>
            <a:br>
              <a:rPr lang="en-US" altLang="ja-JP" dirty="0"/>
            </a:br>
            <a:r>
              <a:rPr lang="ja-JP" altLang="ja-JP" dirty="0" smtClean="0"/>
              <a:t>「</a:t>
            </a:r>
            <a:r>
              <a:rPr lang="ja-JP" altLang="ja-JP" dirty="0"/>
              <a:t>歌唱音合成ソフトウェアの技術と歴史的</a:t>
            </a:r>
            <a:r>
              <a:rPr lang="ja-JP" altLang="ja-JP" dirty="0" smtClean="0"/>
              <a:t>経緯」</a:t>
            </a:r>
            <a:r>
              <a:rPr lang="en-US" altLang="ja-JP" dirty="0" smtClean="0"/>
              <a:t> </a:t>
            </a:r>
            <a:r>
              <a:rPr lang="en-US" altLang="ja-JP" dirty="0"/>
              <a:t/>
            </a:r>
            <a:br>
              <a:rPr lang="en-US" altLang="ja-JP" dirty="0"/>
            </a:br>
            <a:r>
              <a:rPr lang="ja-JP" altLang="ja-JP" dirty="0"/>
              <a:t>　　</a:t>
            </a:r>
            <a:r>
              <a:rPr lang="ja-JP" altLang="ja-JP" dirty="0" smtClean="0"/>
              <a:t>弁理士</a:t>
            </a:r>
            <a:r>
              <a:rPr lang="ja-JP" altLang="ja-JP" dirty="0"/>
              <a:t>　綾木　健一郎　</a:t>
            </a:r>
            <a:r>
              <a:rPr lang="ja-JP" altLang="ja-JP" dirty="0" smtClean="0"/>
              <a:t>様</a:t>
            </a:r>
            <a:r>
              <a:rPr lang="en-US" altLang="ja-JP" dirty="0" smtClean="0"/>
              <a:t/>
            </a:r>
            <a:br>
              <a:rPr lang="en-US" altLang="ja-JP" dirty="0" smtClean="0"/>
            </a:br>
            <a:r>
              <a:rPr lang="ja-JP" altLang="en-US" dirty="0" smtClean="0"/>
              <a:t> 　　　　　　　</a:t>
            </a:r>
            <a:r>
              <a:rPr lang="ja-JP" altLang="ja-JP" dirty="0" smtClean="0"/>
              <a:t>（</a:t>
            </a:r>
            <a:r>
              <a:rPr lang="ja-JP" altLang="ja-JP" dirty="0"/>
              <a:t>特許戦略工学分科会オーガナイザー）</a:t>
            </a:r>
            <a:r>
              <a:rPr lang="en-US" altLang="ja-JP" dirty="0"/>
              <a:t> </a:t>
            </a:r>
            <a:br>
              <a:rPr lang="en-US" altLang="ja-JP" dirty="0"/>
            </a:br>
            <a:r>
              <a:rPr lang="ja-JP" altLang="ja-JP" dirty="0" smtClean="0"/>
              <a:t>「</a:t>
            </a:r>
            <a:r>
              <a:rPr lang="ja-JP" altLang="ja-JP" dirty="0"/>
              <a:t>歌唱音合成技術の活用、海外事例」</a:t>
            </a:r>
            <a:r>
              <a:rPr lang="en-US" altLang="ja-JP" dirty="0"/>
              <a:t> </a:t>
            </a:r>
            <a:br>
              <a:rPr lang="en-US" altLang="ja-JP" dirty="0"/>
            </a:br>
            <a:r>
              <a:rPr lang="ja-JP" altLang="ja-JP" dirty="0"/>
              <a:t>　　</a:t>
            </a:r>
            <a:r>
              <a:rPr lang="ja-JP" altLang="ja-JP" dirty="0" smtClean="0"/>
              <a:t>株式</a:t>
            </a:r>
            <a:r>
              <a:rPr lang="ja-JP" altLang="ja-JP" dirty="0"/>
              <a:t>会社ＡＨＳ　代表取締役　尾形　友秀　様</a:t>
            </a:r>
            <a:r>
              <a:rPr lang="en-US" altLang="ja-JP" dirty="0"/>
              <a:t> </a:t>
            </a:r>
            <a:br>
              <a:rPr lang="en-US" altLang="ja-JP" dirty="0"/>
            </a:br>
            <a:r>
              <a:rPr lang="ja-JP" altLang="ja-JP" dirty="0" smtClean="0"/>
              <a:t>「</a:t>
            </a:r>
            <a:r>
              <a:rPr lang="en-US" altLang="ja-JP" dirty="0"/>
              <a:t>VOCALOID 3 </a:t>
            </a:r>
            <a:r>
              <a:rPr lang="ja-JP" altLang="ja-JP" dirty="0"/>
              <a:t>結月ゆかり　制作のプロセスとデモ」</a:t>
            </a:r>
            <a:r>
              <a:rPr lang="en-US" altLang="ja-JP" dirty="0"/>
              <a:t> </a:t>
            </a:r>
            <a:br>
              <a:rPr lang="en-US" altLang="ja-JP" dirty="0"/>
            </a:br>
            <a:r>
              <a:rPr lang="ja-JP" altLang="ja-JP" dirty="0"/>
              <a:t>　　</a:t>
            </a:r>
            <a:r>
              <a:rPr lang="en-US" altLang="ja-JP" dirty="0" smtClean="0"/>
              <a:t>VOCALOMAKETS</a:t>
            </a:r>
            <a:r>
              <a:rPr lang="ja-JP" altLang="ja-JP" dirty="0"/>
              <a:t>　</a:t>
            </a:r>
            <a:r>
              <a:rPr lang="en-US" altLang="ja-JP" dirty="0"/>
              <a:t>Bumpy</a:t>
            </a:r>
            <a:r>
              <a:rPr lang="ja-JP" altLang="ja-JP" dirty="0"/>
              <a:t>うるし　</a:t>
            </a:r>
            <a:r>
              <a:rPr lang="ja-JP" altLang="ja-JP" dirty="0" smtClean="0"/>
              <a:t>様</a:t>
            </a:r>
            <a:endParaRPr lang="en-US" altLang="ja-JP" dirty="0" smtClean="0"/>
          </a:p>
          <a:p>
            <a:r>
              <a:rPr lang="ja-JP" altLang="en-US" dirty="0" smtClean="0"/>
              <a:t>特許戦略工学分科会の企画。</a:t>
            </a:r>
            <a:endParaRPr lang="ja-JP" altLang="ja-JP" dirty="0"/>
          </a:p>
        </p:txBody>
      </p:sp>
    </p:spTree>
    <p:extLst>
      <p:ext uri="{BB962C8B-B14F-4D97-AF65-F5344CB8AC3E}">
        <p14:creationId xmlns:p14="http://schemas.microsoft.com/office/powerpoint/2010/main" val="2744966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5</a:t>
            </a:r>
            <a:r>
              <a:rPr lang="ja-JP" altLang="en-US" dirty="0" smtClean="0"/>
              <a:t>月</a:t>
            </a:r>
            <a:r>
              <a:rPr lang="en-US" altLang="ja-JP" dirty="0" smtClean="0"/>
              <a:t>12</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ja-JP" dirty="0"/>
              <a:t>テーマ「組織の変革力を高めるウイズダム・エンジニアリング　～人の知恵を活かして革新を起こす～　」　</a:t>
            </a:r>
          </a:p>
          <a:p>
            <a:r>
              <a:rPr lang="ja-JP" altLang="ja-JP" dirty="0"/>
              <a:t>講演者：古河建規様（株式会社インクス　代表取締役社長</a:t>
            </a:r>
            <a:r>
              <a:rPr lang="ja-JP" altLang="ja-JP" dirty="0" smtClean="0"/>
              <a:t>）</a:t>
            </a:r>
            <a:r>
              <a:rPr lang="en-US" altLang="ja-JP" dirty="0"/>
              <a:t> </a:t>
            </a:r>
            <a:endParaRPr lang="ja-JP" altLang="ja-JP" dirty="0"/>
          </a:p>
          <a:p>
            <a:r>
              <a:rPr lang="ja-JP" altLang="ja-JP" dirty="0" smtClean="0"/>
              <a:t>２００９年</a:t>
            </a:r>
            <a:r>
              <a:rPr lang="ja-JP" altLang="ja-JP" dirty="0"/>
              <a:t>にインクスは経営危機に</a:t>
            </a:r>
            <a:r>
              <a:rPr lang="ja-JP" altLang="ja-JP" dirty="0" smtClean="0"/>
              <a:t>陥</a:t>
            </a:r>
            <a:r>
              <a:rPr lang="ja-JP" altLang="en-US" dirty="0" smtClean="0"/>
              <a:t>ったが</a:t>
            </a:r>
            <a:r>
              <a:rPr lang="ja-JP" altLang="ja-JP" dirty="0" smtClean="0"/>
              <a:t>、</a:t>
            </a:r>
            <a:r>
              <a:rPr lang="ja-JP" altLang="ja-JP" dirty="0"/>
              <a:t>２０１２年に</a:t>
            </a:r>
            <a:r>
              <a:rPr lang="ja-JP" altLang="ja-JP" dirty="0" smtClean="0"/>
              <a:t>復活。</a:t>
            </a:r>
            <a:r>
              <a:rPr lang="ja-JP" altLang="ja-JP" dirty="0"/>
              <a:t>新しいインクスの革新</a:t>
            </a:r>
            <a:r>
              <a:rPr lang="ja-JP" altLang="ja-JP" dirty="0" smtClean="0"/>
              <a:t>手法、具体的</a:t>
            </a:r>
            <a:r>
              <a:rPr lang="ja-JP" altLang="ja-JP" dirty="0"/>
              <a:t>な</a:t>
            </a:r>
            <a:r>
              <a:rPr lang="ja-JP" altLang="ja-JP" dirty="0" smtClean="0"/>
              <a:t>取り組み</a:t>
            </a:r>
            <a:r>
              <a:rPr lang="ja-JP" altLang="en-US" dirty="0" smtClean="0"/>
              <a:t>について、</a:t>
            </a:r>
            <a:r>
              <a:rPr lang="ja-JP" altLang="ja-JP" dirty="0" smtClean="0"/>
              <a:t>お話</a:t>
            </a:r>
            <a:r>
              <a:rPr lang="ja-JP" altLang="en-US" dirty="0" smtClean="0"/>
              <a:t>しいただいた。</a:t>
            </a:r>
            <a:endParaRPr lang="en-US" altLang="ja-JP" dirty="0" smtClean="0"/>
          </a:p>
          <a:p>
            <a:r>
              <a:rPr lang="ja-JP" altLang="en-US" dirty="0"/>
              <a:t>知財キャリア分科会</a:t>
            </a:r>
            <a:r>
              <a:rPr lang="ja-JP" altLang="en-US" dirty="0" smtClean="0"/>
              <a:t>の企画。</a:t>
            </a:r>
            <a:endParaRPr lang="en-US" altLang="ja-JP" dirty="0" smtClean="0"/>
          </a:p>
        </p:txBody>
      </p:sp>
    </p:spTree>
    <p:extLst>
      <p:ext uri="{BB962C8B-B14F-4D97-AF65-F5344CB8AC3E}">
        <p14:creationId xmlns:p14="http://schemas.microsoft.com/office/powerpoint/2010/main" val="804629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6</a:t>
            </a:r>
            <a:r>
              <a:rPr lang="ja-JP" altLang="en-US" dirty="0" smtClean="0"/>
              <a:t>月</a:t>
            </a:r>
            <a:r>
              <a:rPr lang="en-US" altLang="ja-JP" dirty="0"/>
              <a:t>9</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a:xfrm>
            <a:off x="179512" y="1340768"/>
            <a:ext cx="8712968" cy="5328592"/>
          </a:xfrm>
        </p:spPr>
        <p:txBody>
          <a:bodyPr>
            <a:normAutofit fontScale="85000" lnSpcReduction="20000"/>
          </a:bodyPr>
          <a:lstStyle/>
          <a:p>
            <a:r>
              <a:rPr lang="ja-JP" altLang="ja-JP" dirty="0"/>
              <a:t>テーマ：ライバルに勝つ強力な特許群を構築する最新の発明分析・強化法</a:t>
            </a:r>
          </a:p>
          <a:p>
            <a:r>
              <a:rPr lang="ja-JP" altLang="ja-JP" dirty="0"/>
              <a:t>講師：上村輝之様（アイディエーション・ジャパン株式会社　代表取締役社長、ウィルフォート国際特許事務所所長弁理士）</a:t>
            </a:r>
          </a:p>
          <a:p>
            <a:r>
              <a:rPr lang="ja-JP" altLang="ja-JP" dirty="0" smtClean="0"/>
              <a:t>上村様は、</a:t>
            </a:r>
            <a:r>
              <a:rPr lang="en-US" altLang="ja-JP" dirty="0" smtClean="0"/>
              <a:t>2012</a:t>
            </a:r>
            <a:r>
              <a:rPr lang="ja-JP" altLang="ja-JP" dirty="0" smtClean="0"/>
              <a:t>年</a:t>
            </a:r>
            <a:r>
              <a:rPr lang="en-US" altLang="ja-JP" dirty="0"/>
              <a:t>4</a:t>
            </a:r>
            <a:r>
              <a:rPr lang="ja-JP" altLang="ja-JP" dirty="0"/>
              <a:t>月に「なぜ日本で</a:t>
            </a:r>
            <a:r>
              <a:rPr lang="en-US" altLang="ja-JP" dirty="0"/>
              <a:t>iPhone</a:t>
            </a:r>
            <a:r>
              <a:rPr lang="ja-JP" altLang="ja-JP" dirty="0"/>
              <a:t>が生まれなかったのか？」という本を</a:t>
            </a:r>
            <a:r>
              <a:rPr lang="ja-JP" altLang="ja-JP" dirty="0" smtClean="0"/>
              <a:t>出版。</a:t>
            </a:r>
            <a:endParaRPr lang="en-US" altLang="ja-JP" dirty="0" smtClean="0"/>
          </a:p>
          <a:p>
            <a:r>
              <a:rPr lang="ja-JP" altLang="ja-JP" dirty="0" smtClean="0"/>
              <a:t>グローバル化</a:t>
            </a:r>
            <a:r>
              <a:rPr lang="ja-JP" altLang="ja-JP" dirty="0"/>
              <a:t>市場で勝つためのキーがイノベーションにあり、サムスンやインテルなど世界のトップ企業が科学的方法論を活用してイノベーションに成功して</a:t>
            </a:r>
            <a:r>
              <a:rPr lang="ja-JP" altLang="ja-JP" dirty="0" smtClean="0"/>
              <a:t>いる</a:t>
            </a:r>
            <a:r>
              <a:rPr lang="ja-JP" altLang="en-US" dirty="0" smtClean="0"/>
              <a:t>。</a:t>
            </a:r>
            <a:endParaRPr lang="en-US" altLang="ja-JP" dirty="0" smtClean="0"/>
          </a:p>
          <a:p>
            <a:r>
              <a:rPr lang="ja-JP" altLang="ja-JP" dirty="0" smtClean="0"/>
              <a:t>グローバル化</a:t>
            </a:r>
            <a:r>
              <a:rPr lang="ja-JP" altLang="ja-JP" dirty="0"/>
              <a:t>市場で勝つための</a:t>
            </a:r>
            <a:r>
              <a:rPr lang="ja-JP" altLang="ja-JP" dirty="0" smtClean="0"/>
              <a:t>キー</a:t>
            </a:r>
            <a:r>
              <a:rPr lang="ja-JP" altLang="en-US" dirty="0" smtClean="0"/>
              <a:t>は</a:t>
            </a:r>
            <a:r>
              <a:rPr lang="ja-JP" altLang="ja-JP" dirty="0" smtClean="0"/>
              <a:t>知財</a:t>
            </a:r>
            <a:r>
              <a:rPr lang="ja-JP" altLang="en-US" dirty="0" smtClean="0"/>
              <a:t>である。</a:t>
            </a:r>
            <a:r>
              <a:rPr lang="ja-JP" altLang="ja-JP" dirty="0" smtClean="0"/>
              <a:t>いま</a:t>
            </a:r>
            <a:r>
              <a:rPr lang="ja-JP" altLang="ja-JP" dirty="0"/>
              <a:t>、欧米企業は攻撃兵器としての知財の生産に積極的です。韓国や台湾の企業もその流れに</a:t>
            </a:r>
            <a:r>
              <a:rPr lang="ja-JP" altLang="ja-JP" dirty="0" smtClean="0"/>
              <a:t>乗りつつ</a:t>
            </a:r>
            <a:r>
              <a:rPr lang="ja-JP" altLang="en-US" dirty="0" smtClean="0"/>
              <a:t>ある</a:t>
            </a:r>
            <a:r>
              <a:rPr lang="ja-JP" altLang="ja-JP" dirty="0" smtClean="0"/>
              <a:t>。</a:t>
            </a:r>
            <a:endParaRPr lang="ja-JP" altLang="ja-JP" dirty="0"/>
          </a:p>
          <a:p>
            <a:r>
              <a:rPr lang="ja-JP" altLang="en-US" dirty="0" smtClean="0"/>
              <a:t>特許戦略工学分科会による企画</a:t>
            </a:r>
            <a:r>
              <a:rPr lang="ja-JP" altLang="en-US" dirty="0"/>
              <a:t>。</a:t>
            </a:r>
            <a:endParaRPr lang="en-US" altLang="ja-JP" dirty="0" smtClean="0"/>
          </a:p>
        </p:txBody>
      </p:sp>
    </p:spTree>
    <p:extLst>
      <p:ext uri="{BB962C8B-B14F-4D97-AF65-F5344CB8AC3E}">
        <p14:creationId xmlns:p14="http://schemas.microsoft.com/office/powerpoint/2010/main" val="2042962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7</a:t>
            </a:r>
            <a:r>
              <a:rPr lang="ja-JP" altLang="en-US" dirty="0" smtClean="0"/>
              <a:t>月</a:t>
            </a:r>
            <a:r>
              <a:rPr lang="en-US" altLang="ja-JP" dirty="0"/>
              <a:t>7</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a:xfrm>
            <a:off x="179512" y="1340768"/>
            <a:ext cx="8712968" cy="5517232"/>
          </a:xfrm>
        </p:spPr>
        <p:txBody>
          <a:bodyPr>
            <a:normAutofit fontScale="77500" lnSpcReduction="20000"/>
          </a:bodyPr>
          <a:lstStyle/>
          <a:p>
            <a:r>
              <a:rPr lang="ja-JP" altLang="ja-JP" dirty="0"/>
              <a:t>テーマ：ラボノート再考：研究室におけるリーダーシップと知的財産マネジメント</a:t>
            </a:r>
          </a:p>
          <a:p>
            <a:r>
              <a:rPr lang="ja-JP" altLang="ja-JP" dirty="0"/>
              <a:t>講師：隅藏康一（科学技術政策研究所 総括主任研究官／政策研究大学院大学 連携准教授）</a:t>
            </a:r>
          </a:p>
          <a:p>
            <a:r>
              <a:rPr lang="ja-JP" altLang="ja-JP" dirty="0"/>
              <a:t>大学・公的研究機関などのアカデミアの研究室のリーダーを</a:t>
            </a:r>
            <a:r>
              <a:rPr lang="en-US" altLang="ja-JP" dirty="0"/>
              <a:t>PI</a:t>
            </a:r>
            <a:r>
              <a:rPr lang="ja-JP" altLang="ja-JP" dirty="0"/>
              <a:t>（</a:t>
            </a:r>
            <a:r>
              <a:rPr lang="en-US" altLang="ja-JP" dirty="0"/>
              <a:t>Principal Investigator</a:t>
            </a:r>
            <a:r>
              <a:rPr lang="ja-JP" altLang="ja-JP" dirty="0"/>
              <a:t>）とよび、若手研究者の中には</a:t>
            </a:r>
            <a:r>
              <a:rPr lang="en-US" altLang="ja-JP" dirty="0"/>
              <a:t>PI</a:t>
            </a:r>
            <a:r>
              <a:rPr lang="ja-JP" altLang="ja-JP" dirty="0"/>
              <a:t>を目指して研究に取り組んで</a:t>
            </a:r>
            <a:r>
              <a:rPr lang="ja-JP" altLang="ja-JP" dirty="0" smtClean="0"/>
              <a:t>いる。</a:t>
            </a:r>
            <a:r>
              <a:rPr lang="ja-JP" altLang="ja-JP" dirty="0"/>
              <a:t>しかしながら、研究室の運営に関するノウハウ、研究室における適切なリーダーシップとはどんなものか、といったことについては、学ぶ機会が</a:t>
            </a:r>
            <a:r>
              <a:rPr lang="ja-JP" altLang="ja-JP" dirty="0" smtClean="0"/>
              <a:t>ほとんど</a:t>
            </a:r>
            <a:r>
              <a:rPr lang="ja-JP" altLang="en-US" dirty="0"/>
              <a:t>ない</a:t>
            </a:r>
            <a:r>
              <a:rPr lang="ja-JP" altLang="ja-JP" dirty="0" smtClean="0"/>
              <a:t>。</a:t>
            </a:r>
            <a:r>
              <a:rPr lang="ja-JP" altLang="ja-JP" dirty="0"/>
              <a:t>そこで</a:t>
            </a:r>
            <a:r>
              <a:rPr lang="ja-JP" altLang="ja-JP" dirty="0" smtClean="0"/>
              <a:t>、</a:t>
            </a:r>
            <a:r>
              <a:rPr lang="en-US" altLang="ja-JP" dirty="0" smtClean="0"/>
              <a:t>PI</a:t>
            </a:r>
            <a:r>
              <a:rPr lang="ja-JP" altLang="ja-JP" dirty="0"/>
              <a:t>となった人が研究室の運営に関してどんなことに注意したらよいのかについて、ポイントとなる点を抽出</a:t>
            </a:r>
            <a:r>
              <a:rPr lang="ja-JP" altLang="ja-JP" dirty="0" smtClean="0"/>
              <a:t>して</a:t>
            </a:r>
            <a:r>
              <a:rPr lang="ja-JP" altLang="en-US" dirty="0" smtClean="0"/>
              <a:t>みた</a:t>
            </a:r>
            <a:r>
              <a:rPr lang="ja-JP" altLang="ja-JP" dirty="0" smtClean="0"/>
              <a:t>。</a:t>
            </a:r>
            <a:endParaRPr lang="en-US" altLang="ja-JP" dirty="0" smtClean="0"/>
          </a:p>
          <a:p>
            <a:r>
              <a:rPr lang="ja-JP" altLang="ja-JP" dirty="0" smtClean="0"/>
              <a:t>その</a:t>
            </a:r>
            <a:r>
              <a:rPr lang="ja-JP" altLang="ja-JP" dirty="0"/>
              <a:t>中でも特に、研究発表前の情報をどのように管理すべきか、研究室外の人々との研究情報の交換の際に何に留意すべきか、研究室内部での健全な情報交換をいかに促進するか、といった、研究室における知的財産</a:t>
            </a:r>
            <a:r>
              <a:rPr lang="ja-JP" altLang="ja-JP" dirty="0" smtClean="0"/>
              <a:t>マネジメント</a:t>
            </a:r>
            <a:r>
              <a:rPr lang="ja-JP" altLang="en-US" dirty="0" smtClean="0"/>
              <a:t>は重要である</a:t>
            </a:r>
            <a:r>
              <a:rPr lang="ja-JP" altLang="ja-JP" dirty="0" smtClean="0"/>
              <a:t>。それら</a:t>
            </a:r>
            <a:r>
              <a:rPr lang="ja-JP" altLang="ja-JP" dirty="0"/>
              <a:t>に関するツールとしてのラボノートの活用について、考え</a:t>
            </a:r>
            <a:r>
              <a:rPr lang="ja-JP" altLang="ja-JP" dirty="0" smtClean="0"/>
              <a:t>を</a:t>
            </a:r>
            <a:r>
              <a:rPr lang="ja-JP" altLang="en-US" dirty="0" smtClean="0"/>
              <a:t>述べた</a:t>
            </a:r>
            <a:r>
              <a:rPr lang="ja-JP" altLang="ja-JP" dirty="0" smtClean="0"/>
              <a:t>。</a:t>
            </a:r>
            <a:endParaRPr lang="ja-JP" altLang="ja-JP" dirty="0"/>
          </a:p>
        </p:txBody>
      </p:sp>
    </p:spTree>
    <p:extLst>
      <p:ext uri="{BB962C8B-B14F-4D97-AF65-F5344CB8AC3E}">
        <p14:creationId xmlns:p14="http://schemas.microsoft.com/office/powerpoint/2010/main" val="88619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9</a:t>
            </a:r>
            <a:r>
              <a:rPr lang="ja-JP" altLang="en-US" dirty="0" smtClean="0"/>
              <a:t>月</a:t>
            </a:r>
            <a:r>
              <a:rPr lang="en-US" altLang="ja-JP" dirty="0"/>
              <a:t>8</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a:xfrm>
            <a:off x="27652" y="1268760"/>
            <a:ext cx="9116348" cy="5472608"/>
          </a:xfrm>
        </p:spPr>
        <p:txBody>
          <a:bodyPr>
            <a:normAutofit fontScale="92500" lnSpcReduction="20000"/>
          </a:bodyPr>
          <a:lstStyle/>
          <a:p>
            <a:r>
              <a:rPr lang="ja-JP" altLang="ja-JP" b="1" dirty="0"/>
              <a:t>第</a:t>
            </a:r>
            <a:r>
              <a:rPr lang="en-US" altLang="ja-JP" b="1" dirty="0"/>
              <a:t>12</a:t>
            </a:r>
            <a:r>
              <a:rPr lang="ja-JP" altLang="ja-JP" b="1" dirty="0"/>
              <a:t>回知的財産・産学連携ワークショップ　開催概要</a:t>
            </a:r>
            <a:endParaRPr lang="ja-JP" altLang="ja-JP" dirty="0"/>
          </a:p>
          <a:p>
            <a:r>
              <a:rPr lang="ja-JP" altLang="ja-JP" b="1" dirty="0" smtClean="0"/>
              <a:t>テーマ</a:t>
            </a:r>
            <a:r>
              <a:rPr lang="ja-JP" altLang="ja-JP" b="1" dirty="0"/>
              <a:t>　「ワーキングスタイル～これからの働き方を考える～」</a:t>
            </a:r>
            <a:endParaRPr lang="ja-JP" altLang="ja-JP" dirty="0"/>
          </a:p>
          <a:p>
            <a:r>
              <a:rPr lang="ja-JP" altLang="ja-JP" dirty="0"/>
              <a:t>趣旨：ワーキングスタイル（ならびに、それを含むライフスタイル）は、時代とともに変化してゆく。特に、近年はインターネットの進歩や価値観の多様化によって、ワーキングスタイルに大きな変貌がもたらされている。本ワークショップでは、最初にパネルディスカッションを開催し、ノマド的ワーキングスタイルのトレンド、専門職人財のワーキングスタイル、企業の人事・採用担当者の視点、などについてのプレゼンテーションを踏まえてディスカッションを行った上で、いくつかのトピックスに分かれて議論を行う</a:t>
            </a:r>
            <a:r>
              <a:rPr lang="ja-JP" altLang="ja-JP" dirty="0" smtClean="0"/>
              <a:t>。</a:t>
            </a:r>
            <a:endParaRPr lang="ja-JP" altLang="ja-JP" dirty="0"/>
          </a:p>
        </p:txBody>
      </p:sp>
    </p:spTree>
    <p:extLst>
      <p:ext uri="{BB962C8B-B14F-4D97-AF65-F5344CB8AC3E}">
        <p14:creationId xmlns:p14="http://schemas.microsoft.com/office/powerpoint/2010/main" val="141302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２０１１．９月～２０１３．３月</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45569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ワークショップ２０１</a:t>
            </a:r>
            <a:r>
              <a:rPr lang="ja-JP" altLang="en-US" dirty="0" smtClean="0"/>
              <a:t>２</a:t>
            </a:r>
            <a:endParaRPr kumimoji="1" lang="ja-JP" altLang="en-US" dirty="0"/>
          </a:p>
        </p:txBody>
      </p:sp>
      <p:sp>
        <p:nvSpPr>
          <p:cNvPr id="3" name="コンテンツ プレースホルダー 2"/>
          <p:cNvSpPr>
            <a:spLocks noGrp="1"/>
          </p:cNvSpPr>
          <p:nvPr>
            <p:ph idx="1"/>
          </p:nvPr>
        </p:nvSpPr>
        <p:spPr>
          <a:xfrm>
            <a:off x="179512" y="1556792"/>
            <a:ext cx="8784976" cy="5184576"/>
          </a:xfrm>
        </p:spPr>
        <p:txBody>
          <a:bodyPr>
            <a:normAutofit fontScale="85000" lnSpcReduction="20000"/>
          </a:bodyPr>
          <a:lstStyle/>
          <a:p>
            <a:r>
              <a:rPr lang="en-US" altLang="ja-JP" b="1" dirty="0"/>
              <a:t>13:00</a:t>
            </a:r>
            <a:r>
              <a:rPr lang="ja-JP" altLang="ja-JP" b="1" dirty="0"/>
              <a:t>～</a:t>
            </a:r>
            <a:r>
              <a:rPr lang="en-US" altLang="ja-JP" b="1" dirty="0"/>
              <a:t>14:30</a:t>
            </a:r>
            <a:r>
              <a:rPr lang="ja-JP" altLang="ja-JP" b="1" dirty="0"/>
              <a:t>　パネルディスカッション　【講義室</a:t>
            </a:r>
            <a:r>
              <a:rPr lang="en-US" altLang="ja-JP" b="1" dirty="0"/>
              <a:t>L</a:t>
            </a:r>
            <a:r>
              <a:rPr lang="ja-JP" altLang="ja-JP" b="1" dirty="0"/>
              <a:t>】</a:t>
            </a:r>
            <a:endParaRPr lang="ja-JP" altLang="ja-JP" dirty="0"/>
          </a:p>
          <a:p>
            <a:r>
              <a:rPr lang="ja-JP" altLang="ja-JP" b="1" dirty="0" smtClean="0"/>
              <a:t>隅藏</a:t>
            </a:r>
            <a:r>
              <a:rPr lang="ja-JP" altLang="ja-JP" b="1" dirty="0"/>
              <a:t>康一（大学・研究機関勤務の研究者）：モデレーター　イントロダクション</a:t>
            </a:r>
            <a:endParaRPr lang="ja-JP" altLang="ja-JP" dirty="0"/>
          </a:p>
          <a:p>
            <a:r>
              <a:rPr lang="ja-JP" altLang="ja-JP" b="1" dirty="0" smtClean="0"/>
              <a:t>山田光</a:t>
            </a:r>
            <a:r>
              <a:rPr lang="ja-JP" altLang="ja-JP" b="1" dirty="0"/>
              <a:t>利（博士のシェアハウス主宰者）：パネリスト　ノマド的ワーキングスタイル</a:t>
            </a:r>
            <a:endParaRPr lang="ja-JP" altLang="ja-JP" dirty="0"/>
          </a:p>
          <a:p>
            <a:r>
              <a:rPr lang="ja-JP" altLang="ja-JP" b="1" dirty="0" smtClean="0"/>
              <a:t>足立</a:t>
            </a:r>
            <a:r>
              <a:rPr lang="ja-JP" altLang="ja-JP" b="1" dirty="0"/>
              <a:t>昌聡（外資系法律事務所勤務の弁護士）：パネリスト　専門職の働き方</a:t>
            </a:r>
            <a:endParaRPr lang="ja-JP" altLang="ja-JP" dirty="0"/>
          </a:p>
          <a:p>
            <a:r>
              <a:rPr lang="ja-JP" altLang="ja-JP" b="1" dirty="0" smtClean="0"/>
              <a:t>山本</a:t>
            </a:r>
            <a:r>
              <a:rPr lang="ja-JP" altLang="ja-JP" b="1" dirty="0"/>
              <a:t>貴史（技術移転機関の社長）：パネリスト　企業の人事・採用担当者の視点から</a:t>
            </a:r>
            <a:endParaRPr lang="ja-JP" altLang="ja-JP" dirty="0"/>
          </a:p>
          <a:p>
            <a:r>
              <a:rPr lang="ja-JP" altLang="ja-JP" b="1" dirty="0" smtClean="0"/>
              <a:t>西村</a:t>
            </a:r>
            <a:r>
              <a:rPr lang="ja-JP" altLang="ja-JP" b="1" dirty="0"/>
              <a:t>由希子（大学研究者、</a:t>
            </a:r>
            <a:r>
              <a:rPr lang="en-US" altLang="ja-JP" b="1" dirty="0"/>
              <a:t>NPO</a:t>
            </a:r>
            <a:r>
              <a:rPr lang="ja-JP" altLang="ja-JP" b="1" dirty="0" err="1"/>
              <a:t>、</a:t>
            </a:r>
            <a:r>
              <a:rPr lang="ja-JP" altLang="ja-JP" b="1" dirty="0"/>
              <a:t>海外在住）：コメンテーター</a:t>
            </a:r>
            <a:endParaRPr lang="ja-JP" altLang="ja-JP" dirty="0"/>
          </a:p>
          <a:p>
            <a:r>
              <a:rPr lang="ja-JP" altLang="ja-JP" b="1" dirty="0" smtClean="0"/>
              <a:t>各人</a:t>
            </a:r>
            <a:r>
              <a:rPr lang="ja-JP" altLang="ja-JP" b="1" dirty="0"/>
              <a:t>のプレゼンテーションの後、質疑応答・ディスカッション</a:t>
            </a:r>
            <a:endParaRPr lang="ja-JP" altLang="ja-JP" dirty="0"/>
          </a:p>
        </p:txBody>
      </p:sp>
    </p:spTree>
    <p:extLst>
      <p:ext uri="{BB962C8B-B14F-4D97-AF65-F5344CB8AC3E}">
        <p14:creationId xmlns:p14="http://schemas.microsoft.com/office/powerpoint/2010/main" val="3922071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ワークショップ２０１２</a:t>
            </a:r>
            <a:endParaRPr kumimoji="1" lang="ja-JP" altLang="en-US" dirty="0"/>
          </a:p>
        </p:txBody>
      </p:sp>
      <p:sp>
        <p:nvSpPr>
          <p:cNvPr id="3" name="コンテンツ プレースホルダー 2"/>
          <p:cNvSpPr>
            <a:spLocks noGrp="1"/>
          </p:cNvSpPr>
          <p:nvPr>
            <p:ph idx="1"/>
          </p:nvPr>
        </p:nvSpPr>
        <p:spPr>
          <a:xfrm>
            <a:off x="-26302" y="1196752"/>
            <a:ext cx="9170302" cy="5661248"/>
          </a:xfrm>
        </p:spPr>
        <p:txBody>
          <a:bodyPr>
            <a:normAutofit fontScale="85000" lnSpcReduction="10000"/>
          </a:bodyPr>
          <a:lstStyle/>
          <a:p>
            <a:r>
              <a:rPr lang="en-US" altLang="ja-JP" b="1" dirty="0"/>
              <a:t>14:45</a:t>
            </a:r>
            <a:r>
              <a:rPr lang="ja-JP" altLang="ja-JP" b="1" dirty="0"/>
              <a:t>～</a:t>
            </a:r>
            <a:r>
              <a:rPr lang="en-US" altLang="ja-JP" b="1" dirty="0"/>
              <a:t>16:00</a:t>
            </a:r>
            <a:r>
              <a:rPr lang="ja-JP" altLang="ja-JP" b="1" dirty="0"/>
              <a:t>　分科会「ワーキングスタイルのイノベーションは可能か？」</a:t>
            </a:r>
            <a:endParaRPr lang="ja-JP" altLang="ja-JP" dirty="0"/>
          </a:p>
          <a:p>
            <a:endParaRPr lang="en-US" altLang="ja-JP" b="1" dirty="0" smtClean="0"/>
          </a:p>
          <a:p>
            <a:r>
              <a:rPr lang="ja-JP" altLang="ja-JP" b="1" dirty="0"/>
              <a:t>　１　山田光利　ノマド的ワーキングスタイル　【講義室</a:t>
            </a:r>
            <a:r>
              <a:rPr lang="en-US" altLang="ja-JP" b="1" dirty="0"/>
              <a:t>E</a:t>
            </a:r>
            <a:r>
              <a:rPr lang="ja-JP" altLang="ja-JP" b="1" dirty="0"/>
              <a:t>】</a:t>
            </a:r>
            <a:endParaRPr lang="ja-JP" altLang="ja-JP" dirty="0"/>
          </a:p>
          <a:p>
            <a:r>
              <a:rPr lang="ja-JP" altLang="ja-JP" b="1" dirty="0"/>
              <a:t>　２　足立昌聡　専門職のワーキングスタイル　【講義室</a:t>
            </a:r>
            <a:r>
              <a:rPr lang="en-US" altLang="ja-JP" b="1" dirty="0"/>
              <a:t>F</a:t>
            </a:r>
            <a:r>
              <a:rPr lang="ja-JP" altLang="ja-JP" b="1" dirty="0"/>
              <a:t>】</a:t>
            </a:r>
            <a:endParaRPr lang="ja-JP" altLang="ja-JP" dirty="0"/>
          </a:p>
          <a:p>
            <a:r>
              <a:rPr lang="ja-JP" altLang="ja-JP" b="1" dirty="0"/>
              <a:t>　３　山本貴史　企業ならびに産学連携組織のワーキングスタイル　【講義室</a:t>
            </a:r>
            <a:r>
              <a:rPr lang="en-US" altLang="ja-JP" b="1" dirty="0"/>
              <a:t>K</a:t>
            </a:r>
            <a:r>
              <a:rPr lang="ja-JP" altLang="ja-JP" b="1" dirty="0"/>
              <a:t>】</a:t>
            </a:r>
            <a:endParaRPr lang="ja-JP" altLang="ja-JP" dirty="0"/>
          </a:p>
          <a:p>
            <a:r>
              <a:rPr lang="ja-JP" altLang="ja-JP" b="1" dirty="0"/>
              <a:t>　４　尾澤将大（大学院生）・隅藏康一　大学研究者のワーキングスタイル　【講義室</a:t>
            </a:r>
            <a:r>
              <a:rPr lang="en-US" altLang="ja-JP" b="1" dirty="0"/>
              <a:t>L</a:t>
            </a:r>
            <a:r>
              <a:rPr lang="ja-JP" altLang="ja-JP" b="1" dirty="0" smtClean="0"/>
              <a:t>】</a:t>
            </a:r>
            <a:endParaRPr lang="en-US" altLang="ja-JP" b="1" dirty="0" smtClean="0"/>
          </a:p>
          <a:p>
            <a:pPr marL="0" indent="0">
              <a:buNone/>
            </a:pPr>
            <a:endParaRPr lang="ja-JP" altLang="ja-JP" dirty="0"/>
          </a:p>
          <a:p>
            <a:r>
              <a:rPr lang="en-US" altLang="ja-JP" b="1" dirty="0" smtClean="0"/>
              <a:t>16:15</a:t>
            </a:r>
            <a:r>
              <a:rPr lang="ja-JP" altLang="ja-JP" b="1" dirty="0"/>
              <a:t>～</a:t>
            </a:r>
            <a:r>
              <a:rPr lang="en-US" altLang="ja-JP" b="1" dirty="0"/>
              <a:t>16:45</a:t>
            </a:r>
            <a:r>
              <a:rPr lang="ja-JP" altLang="ja-JP" b="1" dirty="0"/>
              <a:t>　まとめセッション　【講義室</a:t>
            </a:r>
            <a:r>
              <a:rPr lang="en-US" altLang="ja-JP" b="1" dirty="0"/>
              <a:t>L</a:t>
            </a:r>
            <a:r>
              <a:rPr lang="ja-JP" altLang="ja-JP" b="1" dirty="0"/>
              <a:t>】 各部屋で話し合われた内容を報告。</a:t>
            </a:r>
            <a:endParaRPr lang="ja-JP" altLang="ja-JP" dirty="0"/>
          </a:p>
          <a:p>
            <a:r>
              <a:rPr lang="en-US" altLang="ja-JP" b="1" dirty="0"/>
              <a:t>17:00</a:t>
            </a:r>
            <a:r>
              <a:rPr lang="ja-JP" altLang="ja-JP" b="1" dirty="0"/>
              <a:t>～</a:t>
            </a:r>
            <a:r>
              <a:rPr lang="en-US" altLang="ja-JP" b="1" dirty="0"/>
              <a:t>18:00</a:t>
            </a:r>
            <a:r>
              <a:rPr lang="ja-JP" altLang="ja-JP" b="1" dirty="0"/>
              <a:t>　</a:t>
            </a:r>
            <a:r>
              <a:rPr lang="ja-JP" altLang="ja-JP" b="1" dirty="0" smtClean="0"/>
              <a:t>懇親会</a:t>
            </a:r>
            <a:endParaRPr lang="ja-JP" altLang="ja-JP" dirty="0"/>
          </a:p>
        </p:txBody>
      </p:sp>
    </p:spTree>
    <p:extLst>
      <p:ext uri="{BB962C8B-B14F-4D97-AF65-F5344CB8AC3E}">
        <p14:creationId xmlns:p14="http://schemas.microsoft.com/office/powerpoint/2010/main" val="3461212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2011</a:t>
            </a:r>
            <a:r>
              <a:rPr lang="ja-JP" altLang="en-US" dirty="0" smtClean="0"/>
              <a:t>年</a:t>
            </a:r>
            <a:r>
              <a:rPr lang="en-US" altLang="ja-JP" dirty="0" smtClean="0"/>
              <a:t>10</a:t>
            </a:r>
            <a:r>
              <a:rPr lang="ja-JP" altLang="en-US" dirty="0" smtClean="0"/>
              <a:t>月</a:t>
            </a:r>
            <a:r>
              <a:rPr lang="en-US" altLang="ja-JP" dirty="0"/>
              <a:t>6</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ja-JP" dirty="0"/>
              <a:t>テーマ：「我が国におけるアントレプレナーシップ教育のあり方について　－九州大学の取り組みから－」</a:t>
            </a:r>
            <a:r>
              <a:rPr lang="en-US" altLang="ja-JP" dirty="0"/>
              <a:t/>
            </a:r>
            <a:br>
              <a:rPr lang="en-US" altLang="ja-JP" dirty="0"/>
            </a:br>
            <a:r>
              <a:rPr lang="ja-JP" altLang="ja-JP" dirty="0"/>
              <a:t>講師：谷川　徹 様（九州大学　産学連携センター教授</a:t>
            </a:r>
            <a:r>
              <a:rPr lang="en-US" altLang="ja-JP" dirty="0"/>
              <a:t>/</a:t>
            </a:r>
            <a:r>
              <a:rPr lang="ja-JP" altLang="ja-JP" dirty="0"/>
              <a:t>副センター長　ロバート・ファン</a:t>
            </a:r>
            <a:r>
              <a:rPr lang="en-US" altLang="ja-JP" dirty="0"/>
              <a:t>/</a:t>
            </a:r>
            <a:r>
              <a:rPr lang="ja-JP" altLang="ja-JP" dirty="0"/>
              <a:t>アントレプレナーシップ・セン ター長）</a:t>
            </a:r>
          </a:p>
          <a:p>
            <a:r>
              <a:rPr lang="ja-JP" altLang="ja-JP" dirty="0"/>
              <a:t>九大の谷川先生より、</a:t>
            </a:r>
            <a:r>
              <a:rPr lang="en-US" altLang="ja-JP" dirty="0"/>
              <a:t>QREC</a:t>
            </a:r>
            <a:r>
              <a:rPr lang="ja-JP" altLang="ja-JP" dirty="0" err="1"/>
              <a:t>での</a:t>
            </a:r>
            <a:r>
              <a:rPr lang="ja-JP" altLang="ja-JP" dirty="0"/>
              <a:t>取り組みをご紹介いただき、我が国におけるアントレプレナーシップ教育のあり方についてご講演</a:t>
            </a:r>
            <a:r>
              <a:rPr lang="ja-JP" altLang="ja-JP" dirty="0" smtClean="0"/>
              <a:t>いただ</a:t>
            </a:r>
            <a:r>
              <a:rPr lang="ja-JP" altLang="en-US" dirty="0" smtClean="0"/>
              <a:t>いた</a:t>
            </a:r>
            <a:r>
              <a:rPr lang="ja-JP" altLang="ja-JP" dirty="0" smtClean="0"/>
              <a:t>。</a:t>
            </a:r>
            <a:endParaRPr lang="en-US" altLang="ja-JP" dirty="0" smtClean="0"/>
          </a:p>
          <a:p>
            <a:r>
              <a:rPr lang="ja-JP" altLang="en-US" dirty="0"/>
              <a:t>知財キャリア分科会による企画。</a:t>
            </a:r>
            <a:endParaRPr lang="ja-JP" altLang="ja-JP" dirty="0"/>
          </a:p>
        </p:txBody>
      </p:sp>
    </p:spTree>
    <p:extLst>
      <p:ext uri="{BB962C8B-B14F-4D97-AF65-F5344CB8AC3E}">
        <p14:creationId xmlns:p14="http://schemas.microsoft.com/office/powerpoint/2010/main" val="3288877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2011</a:t>
            </a:r>
            <a:r>
              <a:rPr lang="ja-JP" altLang="en-US" dirty="0" smtClean="0"/>
              <a:t>年</a:t>
            </a:r>
            <a:r>
              <a:rPr lang="en-US" altLang="ja-JP" dirty="0" smtClean="0"/>
              <a:t>11</a:t>
            </a:r>
            <a:r>
              <a:rPr lang="ja-JP" altLang="en-US" dirty="0" smtClean="0"/>
              <a:t>月</a:t>
            </a:r>
            <a:r>
              <a:rPr lang="en-US" altLang="ja-JP" dirty="0" smtClean="0"/>
              <a:t>10</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ja-JP" dirty="0" smtClean="0"/>
              <a:t>テーマ</a:t>
            </a:r>
            <a:r>
              <a:rPr lang="ja-JP" altLang="ja-JP" dirty="0"/>
              <a:t>：再生医療の産業応用の可能性</a:t>
            </a:r>
            <a:r>
              <a:rPr lang="en-US" altLang="ja-JP" dirty="0"/>
              <a:t/>
            </a:r>
            <a:br>
              <a:rPr lang="en-US" altLang="ja-JP" dirty="0"/>
            </a:br>
            <a:r>
              <a:rPr lang="ja-JP" altLang="ja-JP" dirty="0" smtClean="0"/>
              <a:t>講師</a:t>
            </a:r>
            <a:r>
              <a:rPr lang="ja-JP" altLang="ja-JP" dirty="0"/>
              <a:t>：大和 雅之 様（東京女子医科大学　先端生命医科学研究所 　教授）</a:t>
            </a:r>
          </a:p>
          <a:p>
            <a:r>
              <a:rPr lang="ja-JP" altLang="ja-JP" dirty="0" smtClean="0"/>
              <a:t>大和</a:t>
            </a:r>
            <a:r>
              <a:rPr lang="ja-JP" altLang="ja-JP" dirty="0"/>
              <a:t>雅之先生は、臨床応用を目指した組織工学・再生医療の基礎技術開発に取り組んでいらっしゃり、新しい独創的な手法として「細胞シート工学」を提唱なさって</a:t>
            </a:r>
            <a:r>
              <a:rPr lang="ja-JP" altLang="ja-JP" dirty="0" smtClean="0"/>
              <a:t>い</a:t>
            </a:r>
            <a:r>
              <a:rPr lang="ja-JP" altLang="en-US" dirty="0"/>
              <a:t>る</a:t>
            </a:r>
            <a:r>
              <a:rPr lang="ja-JP" altLang="ja-JP" dirty="0" smtClean="0"/>
              <a:t>。</a:t>
            </a:r>
            <a:endParaRPr lang="en-US" altLang="ja-JP" dirty="0" smtClean="0"/>
          </a:p>
          <a:p>
            <a:r>
              <a:rPr lang="ja-JP" altLang="ja-JP" dirty="0" smtClean="0"/>
              <a:t>再生</a:t>
            </a:r>
            <a:r>
              <a:rPr lang="ja-JP" altLang="ja-JP" dirty="0"/>
              <a:t>医療の</a:t>
            </a:r>
            <a:r>
              <a:rPr lang="ja-JP" altLang="ja-JP" dirty="0" smtClean="0"/>
              <a:t>将来像</a:t>
            </a:r>
            <a:r>
              <a:rPr lang="ja-JP" altLang="en-US" dirty="0" smtClean="0"/>
              <a:t>、</a:t>
            </a:r>
            <a:r>
              <a:rPr lang="ja-JP" altLang="ja-JP" dirty="0" smtClean="0"/>
              <a:t>ビジネス</a:t>
            </a:r>
            <a:r>
              <a:rPr lang="ja-JP" altLang="ja-JP" dirty="0"/>
              <a:t>としての可能性とボトルネック、などについて</a:t>
            </a:r>
            <a:r>
              <a:rPr lang="ja-JP" altLang="ja-JP" dirty="0" smtClean="0"/>
              <a:t>考え</a:t>
            </a:r>
            <a:r>
              <a:rPr lang="ja-JP" altLang="en-US" dirty="0" smtClean="0"/>
              <a:t>た</a:t>
            </a:r>
            <a:r>
              <a:rPr lang="ja-JP" altLang="ja-JP" dirty="0" smtClean="0"/>
              <a:t>。</a:t>
            </a:r>
            <a:endParaRPr lang="ja-JP" altLang="ja-JP" dirty="0"/>
          </a:p>
          <a:p>
            <a:r>
              <a:rPr lang="ja-JP" altLang="ja-JP" dirty="0" smtClean="0"/>
              <a:t>日本</a:t>
            </a:r>
            <a:r>
              <a:rPr lang="ja-JP" altLang="ja-JP" dirty="0"/>
              <a:t>知財学会知財学ゼミナールとの共同</a:t>
            </a:r>
            <a:r>
              <a:rPr lang="ja-JP" altLang="ja-JP" dirty="0" smtClean="0"/>
              <a:t>開催</a:t>
            </a:r>
            <a:endParaRPr lang="ja-JP" altLang="ja-JP" dirty="0"/>
          </a:p>
        </p:txBody>
      </p:sp>
    </p:spTree>
    <p:extLst>
      <p:ext uri="{BB962C8B-B14F-4D97-AF65-F5344CB8AC3E}">
        <p14:creationId xmlns:p14="http://schemas.microsoft.com/office/powerpoint/2010/main" val="3008696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2011</a:t>
            </a:r>
            <a:r>
              <a:rPr lang="ja-JP" altLang="en-US" dirty="0" smtClean="0"/>
              <a:t>年</a:t>
            </a:r>
            <a:r>
              <a:rPr lang="en-US" altLang="ja-JP" dirty="0" smtClean="0"/>
              <a:t>12</a:t>
            </a:r>
            <a:r>
              <a:rPr lang="ja-JP" altLang="en-US" dirty="0" smtClean="0"/>
              <a:t>月</a:t>
            </a:r>
            <a:r>
              <a:rPr lang="en-US" altLang="ja-JP" dirty="0" smtClean="0"/>
              <a:t>10</a:t>
            </a:r>
            <a:r>
              <a:rPr lang="ja-JP" altLang="en-US" dirty="0" smtClean="0"/>
              <a:t>日</a:t>
            </a:r>
            <a:r>
              <a:rPr lang="en-US" altLang="ja-JP" dirty="0" smtClean="0"/>
              <a:t>(</a:t>
            </a:r>
            <a:r>
              <a:rPr lang="ja-JP" altLang="en-US" dirty="0" smtClean="0"/>
              <a:t>土</a:t>
            </a:r>
            <a:r>
              <a:rPr lang="en-US" altLang="ja-JP" dirty="0" smtClean="0"/>
              <a:t>)</a:t>
            </a:r>
            <a:br>
              <a:rPr lang="en-US" altLang="ja-JP" dirty="0" smtClean="0"/>
            </a:br>
            <a:r>
              <a:rPr lang="ja-JP" altLang="en-US" dirty="0" smtClean="0"/>
              <a:t>（</a:t>
            </a:r>
            <a:r>
              <a:rPr lang="en-US" altLang="ja-JP" dirty="0" smtClean="0"/>
              <a:t>15</a:t>
            </a:r>
            <a:r>
              <a:rPr lang="ja-JP" altLang="en-US" dirty="0"/>
              <a:t>：</a:t>
            </a:r>
            <a:r>
              <a:rPr lang="en-US" altLang="ja-JP" dirty="0"/>
              <a:t>00</a:t>
            </a:r>
            <a:r>
              <a:rPr lang="ja-JP" altLang="en-US" dirty="0" smtClean="0"/>
              <a:t>－</a:t>
            </a:r>
            <a:r>
              <a:rPr lang="en-US" altLang="ja-JP" dirty="0" smtClean="0"/>
              <a:t>18</a:t>
            </a:r>
            <a:r>
              <a:rPr lang="ja-JP" altLang="en-US" dirty="0" smtClean="0"/>
              <a:t>：</a:t>
            </a:r>
            <a:r>
              <a:rPr lang="en-US" altLang="ja-JP" dirty="0" smtClean="0"/>
              <a:t>30</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ja-JP" dirty="0" smtClean="0"/>
              <a:t>テーマ</a:t>
            </a:r>
            <a:r>
              <a:rPr lang="ja-JP" altLang="ja-JP" dirty="0"/>
              <a:t>：東日本大震災復興へ向けての産学官金連携の</a:t>
            </a:r>
            <a:r>
              <a:rPr lang="ja-JP" altLang="ja-JP" dirty="0" smtClean="0"/>
              <a:t>取り組み</a:t>
            </a:r>
            <a:r>
              <a:rPr lang="en-US" altLang="ja-JP" dirty="0"/>
              <a:t/>
            </a:r>
            <a:br>
              <a:rPr lang="en-US" altLang="ja-JP" dirty="0"/>
            </a:br>
            <a:r>
              <a:rPr lang="ja-JP" altLang="ja-JP" dirty="0" smtClean="0"/>
              <a:t>講師</a:t>
            </a:r>
            <a:r>
              <a:rPr lang="ja-JP" altLang="ja-JP" dirty="0"/>
              <a:t>：天野元 様（仙台市経済局産業政策部地域産業支援課　課長</a:t>
            </a:r>
            <a:r>
              <a:rPr lang="ja-JP" altLang="ja-JP" dirty="0" smtClean="0"/>
              <a:t>）</a:t>
            </a:r>
            <a:endParaRPr lang="ja-JP" altLang="ja-JP" dirty="0"/>
          </a:p>
          <a:p>
            <a:r>
              <a:rPr lang="ja-JP" altLang="ja-JP" dirty="0" smtClean="0"/>
              <a:t>テーマ</a:t>
            </a:r>
            <a:r>
              <a:rPr lang="ja-JP" altLang="ja-JP" dirty="0"/>
              <a:t>：東日本大震災地域の中小企業復興への広域産学官</a:t>
            </a:r>
            <a:r>
              <a:rPr lang="ja-JP" altLang="ja-JP" dirty="0" smtClean="0"/>
              <a:t>連携</a:t>
            </a:r>
            <a:r>
              <a:rPr lang="en-US" altLang="ja-JP" dirty="0"/>
              <a:t/>
            </a:r>
            <a:br>
              <a:rPr lang="en-US" altLang="ja-JP" dirty="0"/>
            </a:br>
            <a:r>
              <a:rPr lang="ja-JP" altLang="ja-JP" dirty="0" smtClean="0"/>
              <a:t>講師</a:t>
            </a:r>
            <a:r>
              <a:rPr lang="ja-JP" altLang="ja-JP" dirty="0"/>
              <a:t>：品田誠司 様（仙台市経済局産業創出部産学連携推進課　課長</a:t>
            </a:r>
            <a:r>
              <a:rPr lang="ja-JP" altLang="ja-JP" dirty="0" smtClean="0"/>
              <a:t>）</a:t>
            </a:r>
            <a:endParaRPr lang="en-US" altLang="ja-JP" dirty="0"/>
          </a:p>
          <a:p>
            <a:r>
              <a:rPr lang="ja-JP" altLang="ja-JP" dirty="0" smtClean="0"/>
              <a:t>産学</a:t>
            </a:r>
            <a:r>
              <a:rPr lang="ja-JP" altLang="ja-JP" dirty="0"/>
              <a:t>連携分科会、ならびに特許戦略工学分科会による企画</a:t>
            </a:r>
          </a:p>
        </p:txBody>
      </p:sp>
    </p:spTree>
    <p:extLst>
      <p:ext uri="{BB962C8B-B14F-4D97-AF65-F5344CB8AC3E}">
        <p14:creationId xmlns:p14="http://schemas.microsoft.com/office/powerpoint/2010/main" val="212995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2012</a:t>
            </a:r>
            <a:r>
              <a:rPr lang="ja-JP" altLang="en-US" dirty="0" smtClean="0"/>
              <a:t>年</a:t>
            </a:r>
            <a:r>
              <a:rPr lang="en-US" altLang="ja-JP" dirty="0" smtClean="0"/>
              <a:t>1</a:t>
            </a:r>
            <a:r>
              <a:rPr lang="ja-JP" altLang="en-US" dirty="0" smtClean="0"/>
              <a:t>月</a:t>
            </a:r>
            <a:r>
              <a:rPr lang="en-US" altLang="ja-JP" dirty="0" smtClean="0"/>
              <a:t>12</a:t>
            </a:r>
            <a:r>
              <a:rPr lang="ja-JP" altLang="en-US" dirty="0" smtClean="0"/>
              <a:t>日</a:t>
            </a:r>
            <a:r>
              <a:rPr lang="en-US" altLang="ja-JP" dirty="0" smtClean="0"/>
              <a:t>(</a:t>
            </a:r>
            <a:r>
              <a:rPr lang="ja-JP" altLang="en-US" dirty="0" smtClean="0"/>
              <a:t>土</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ja-JP" dirty="0"/>
              <a:t>テーマ：戦略論－戦略の階層と二つの戦略</a:t>
            </a:r>
            <a:r>
              <a:rPr lang="en-US" altLang="ja-JP" dirty="0"/>
              <a:t/>
            </a:r>
            <a:br>
              <a:rPr lang="en-US" altLang="ja-JP" dirty="0"/>
            </a:br>
            <a:r>
              <a:rPr lang="ja-JP" altLang="ja-JP" dirty="0" smtClean="0"/>
              <a:t>講師</a:t>
            </a:r>
            <a:r>
              <a:rPr lang="ja-JP" altLang="ja-JP" dirty="0"/>
              <a:t>：奥山真司様（地政学・戦略学研究者：国際地政学研究所上席研究員</a:t>
            </a:r>
            <a:r>
              <a:rPr lang="ja-JP" altLang="ja-JP" dirty="0" smtClean="0"/>
              <a:t>）</a:t>
            </a:r>
            <a:endParaRPr lang="ja-JP" altLang="ja-JP" dirty="0"/>
          </a:p>
          <a:p>
            <a:r>
              <a:rPr lang="ja-JP" altLang="ja-JP" dirty="0"/>
              <a:t>日本の国家戦略、知財戦略について、理論面からスポットを当て、大局的見地から冷静に考えてみることが</a:t>
            </a:r>
            <a:r>
              <a:rPr lang="ja-JP" altLang="ja-JP" dirty="0" smtClean="0"/>
              <a:t>必要。</a:t>
            </a:r>
            <a:endParaRPr lang="en-US" altLang="ja-JP" dirty="0" smtClean="0"/>
          </a:p>
          <a:p>
            <a:r>
              <a:rPr lang="ja-JP" altLang="ja-JP" dirty="0" smtClean="0"/>
              <a:t>「</a:t>
            </a:r>
            <a:r>
              <a:rPr lang="ja-JP" altLang="ja-JP" dirty="0"/>
              <a:t>技術で勝つ日本が、事業でなぜ負け続けるか」など、様々な知財マネジメント上の課題解決のヒント、知財関係者一人一人の人生戦略を再構築するヒントになる</a:t>
            </a:r>
            <a:r>
              <a:rPr lang="ja-JP" altLang="ja-JP" dirty="0" smtClean="0"/>
              <a:t>お話</a:t>
            </a:r>
            <a:r>
              <a:rPr lang="ja-JP" altLang="en-US" dirty="0" smtClean="0"/>
              <a:t>を</a:t>
            </a:r>
            <a:r>
              <a:rPr lang="ja-JP" altLang="ja-JP" dirty="0" smtClean="0"/>
              <a:t>伺</a:t>
            </a:r>
            <a:r>
              <a:rPr lang="ja-JP" altLang="en-US" dirty="0" smtClean="0"/>
              <a:t>った</a:t>
            </a:r>
            <a:r>
              <a:rPr lang="ja-JP" altLang="ja-JP" dirty="0" smtClean="0"/>
              <a:t>。</a:t>
            </a:r>
            <a:endParaRPr lang="en-US" altLang="ja-JP" dirty="0" smtClean="0"/>
          </a:p>
          <a:p>
            <a:r>
              <a:rPr lang="ja-JP" altLang="ja-JP" dirty="0"/>
              <a:t>特許戦略工学分科会による企画</a:t>
            </a:r>
          </a:p>
        </p:txBody>
      </p:sp>
    </p:spTree>
    <p:extLst>
      <p:ext uri="{BB962C8B-B14F-4D97-AF65-F5344CB8AC3E}">
        <p14:creationId xmlns:p14="http://schemas.microsoft.com/office/powerpoint/2010/main" val="1573456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2012</a:t>
            </a:r>
            <a:r>
              <a:rPr lang="ja-JP" altLang="en-US" dirty="0"/>
              <a:t>年</a:t>
            </a:r>
            <a:r>
              <a:rPr lang="en-US" altLang="ja-JP" dirty="0"/>
              <a:t>2</a:t>
            </a:r>
            <a:r>
              <a:rPr lang="ja-JP" altLang="en-US" dirty="0"/>
              <a:t>月</a:t>
            </a:r>
            <a:r>
              <a:rPr lang="en-US" altLang="ja-JP" dirty="0"/>
              <a:t>9</a:t>
            </a:r>
            <a:r>
              <a:rPr lang="ja-JP" altLang="en-US" dirty="0"/>
              <a:t>日</a:t>
            </a:r>
            <a:r>
              <a:rPr lang="en-US" altLang="ja-JP" dirty="0"/>
              <a:t>(</a:t>
            </a:r>
            <a:r>
              <a:rPr lang="ja-JP" altLang="en-US" dirty="0"/>
              <a:t>土</a:t>
            </a:r>
            <a:r>
              <a:rPr lang="en-US" altLang="ja-JP" dirty="0"/>
              <a:t>)</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ja-JP" dirty="0"/>
              <a:t>テーマ：実証的研究に基づく技術革新を生み出す組織マネジメントと個人特性</a:t>
            </a:r>
            <a:r>
              <a:rPr lang="en-US" altLang="ja-JP" dirty="0"/>
              <a:t/>
            </a:r>
            <a:br>
              <a:rPr lang="en-US" altLang="ja-JP" dirty="0"/>
            </a:br>
            <a:r>
              <a:rPr lang="ja-JP" altLang="ja-JP" dirty="0" smtClean="0"/>
              <a:t>講師</a:t>
            </a:r>
            <a:r>
              <a:rPr lang="ja-JP" altLang="ja-JP" dirty="0"/>
              <a:t>：櫻井敬三様（日本経済大学 大学院経営学研究科教授、同大価値創造型企業支援研究所所長</a:t>
            </a:r>
            <a:r>
              <a:rPr lang="ja-JP" altLang="ja-JP" dirty="0" smtClean="0"/>
              <a:t>）</a:t>
            </a:r>
            <a:endParaRPr lang="en-US" altLang="ja-JP" dirty="0" smtClean="0"/>
          </a:p>
          <a:p>
            <a:r>
              <a:rPr lang="ja-JP" altLang="ja-JP" dirty="0"/>
              <a:t>荏原製作所、横河電機、ローム、東京工大、金沢星稜大と技術経営の道を</a:t>
            </a:r>
          </a:p>
          <a:p>
            <a:r>
              <a:rPr lang="ja-JP" altLang="ja-JP" dirty="0"/>
              <a:t>歩まれ、創造性と知財との関係の研究の中</a:t>
            </a:r>
            <a:r>
              <a:rPr lang="ja-JP" altLang="ja-JP" dirty="0" smtClean="0"/>
              <a:t>から知</a:t>
            </a:r>
            <a:r>
              <a:rPr lang="ja-JP" altLang="ja-JP" dirty="0"/>
              <a:t>財マネジメント</a:t>
            </a:r>
            <a:r>
              <a:rPr lang="ja-JP" altLang="ja-JP" dirty="0" smtClean="0"/>
              <a:t>を考える</a:t>
            </a:r>
            <a:r>
              <a:rPr lang="ja-JP" altLang="ja-JP" dirty="0"/>
              <a:t>上で役立つお話</a:t>
            </a:r>
            <a:r>
              <a:rPr lang="ja-JP" altLang="ja-JP" dirty="0" smtClean="0"/>
              <a:t>を</a:t>
            </a:r>
            <a:r>
              <a:rPr lang="ja-JP" altLang="en-US" dirty="0" smtClean="0"/>
              <a:t>いただいた。</a:t>
            </a:r>
            <a:endParaRPr lang="en-US" altLang="ja-JP" dirty="0"/>
          </a:p>
          <a:p>
            <a:r>
              <a:rPr lang="ja-JP" altLang="ja-JP" dirty="0" smtClean="0"/>
              <a:t>特許</a:t>
            </a:r>
            <a:r>
              <a:rPr lang="ja-JP" altLang="ja-JP" dirty="0"/>
              <a:t>戦略工学分科会による</a:t>
            </a:r>
            <a:r>
              <a:rPr lang="ja-JP" altLang="ja-JP" dirty="0" smtClean="0"/>
              <a:t>企画</a:t>
            </a:r>
            <a:endParaRPr lang="ja-JP" altLang="ja-JP" dirty="0"/>
          </a:p>
          <a:p>
            <a:endParaRPr kumimoji="1" lang="ja-JP" altLang="en-US" dirty="0"/>
          </a:p>
        </p:txBody>
      </p:sp>
    </p:spTree>
    <p:extLst>
      <p:ext uri="{BB962C8B-B14F-4D97-AF65-F5344CB8AC3E}">
        <p14:creationId xmlns:p14="http://schemas.microsoft.com/office/powerpoint/2010/main" val="60323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２０１３年度の日程</a:t>
            </a:r>
            <a:endParaRPr kumimoji="1" lang="ja-JP" altLang="en-US" dirty="0"/>
          </a:p>
        </p:txBody>
      </p:sp>
      <p:sp>
        <p:nvSpPr>
          <p:cNvPr id="3" name="コンテンツ プレースホルダー 2"/>
          <p:cNvSpPr>
            <a:spLocks noGrp="1"/>
          </p:cNvSpPr>
          <p:nvPr>
            <p:ph idx="1"/>
          </p:nvPr>
        </p:nvSpPr>
        <p:spPr>
          <a:xfrm>
            <a:off x="107504" y="1412776"/>
            <a:ext cx="8928992" cy="5328592"/>
          </a:xfrm>
        </p:spPr>
        <p:txBody>
          <a:bodyPr>
            <a:normAutofit fontScale="92500" lnSpcReduction="10000"/>
          </a:bodyPr>
          <a:lstStyle/>
          <a:p>
            <a:r>
              <a:rPr lang="en-US" altLang="ja-JP" dirty="0"/>
              <a:t>2013</a:t>
            </a:r>
            <a:r>
              <a:rPr lang="ja-JP" altLang="ja-JP" dirty="0"/>
              <a:t>年　</a:t>
            </a:r>
            <a:r>
              <a:rPr lang="en-US" altLang="ja-JP" dirty="0"/>
              <a:t>4</a:t>
            </a:r>
            <a:r>
              <a:rPr lang="ja-JP" altLang="ja-JP" dirty="0"/>
              <a:t>月</a:t>
            </a:r>
            <a:r>
              <a:rPr lang="en-US" altLang="ja-JP" dirty="0"/>
              <a:t>13</a:t>
            </a:r>
            <a:r>
              <a:rPr lang="ja-JP" altLang="ja-JP" dirty="0"/>
              <a:t>日（土</a:t>
            </a:r>
            <a:r>
              <a:rPr lang="ja-JP" altLang="ja-JP" dirty="0" smtClean="0"/>
              <a:t>）</a:t>
            </a:r>
            <a:endParaRPr lang="en-US" altLang="ja-JP" dirty="0" smtClean="0"/>
          </a:p>
          <a:p>
            <a:r>
              <a:rPr lang="en-US" altLang="ja-JP" dirty="0" smtClean="0"/>
              <a:t>5</a:t>
            </a:r>
            <a:r>
              <a:rPr lang="ja-JP" altLang="ja-JP" dirty="0"/>
              <a:t>月</a:t>
            </a:r>
            <a:r>
              <a:rPr lang="en-US" altLang="ja-JP" dirty="0"/>
              <a:t>11</a:t>
            </a:r>
            <a:r>
              <a:rPr lang="ja-JP" altLang="ja-JP" dirty="0"/>
              <a:t>日（土</a:t>
            </a:r>
            <a:r>
              <a:rPr lang="ja-JP" altLang="ja-JP" dirty="0" smtClean="0"/>
              <a:t>）</a:t>
            </a:r>
            <a:endParaRPr lang="en-US" altLang="ja-JP" dirty="0" smtClean="0"/>
          </a:p>
          <a:p>
            <a:r>
              <a:rPr lang="en-US" altLang="ja-JP" dirty="0" smtClean="0"/>
              <a:t>6</a:t>
            </a:r>
            <a:r>
              <a:rPr lang="ja-JP" altLang="ja-JP" dirty="0"/>
              <a:t>月</a:t>
            </a:r>
            <a:r>
              <a:rPr lang="en-US" altLang="ja-JP" dirty="0"/>
              <a:t>8</a:t>
            </a:r>
            <a:r>
              <a:rPr lang="ja-JP" altLang="ja-JP" dirty="0"/>
              <a:t>日（土）、</a:t>
            </a:r>
            <a:r>
              <a:rPr lang="en-US" altLang="ja-JP" dirty="0"/>
              <a:t>7</a:t>
            </a:r>
            <a:r>
              <a:rPr lang="ja-JP" altLang="ja-JP" dirty="0"/>
              <a:t>月</a:t>
            </a:r>
            <a:r>
              <a:rPr lang="en-US" altLang="ja-JP" dirty="0"/>
              <a:t>13</a:t>
            </a:r>
            <a:r>
              <a:rPr lang="ja-JP" altLang="ja-JP" dirty="0"/>
              <a:t>日（土</a:t>
            </a:r>
            <a:r>
              <a:rPr lang="ja-JP" altLang="ja-JP" dirty="0" smtClean="0"/>
              <a:t>）</a:t>
            </a:r>
            <a:endParaRPr lang="en-US" altLang="ja-JP" dirty="0" smtClean="0"/>
          </a:p>
          <a:p>
            <a:r>
              <a:rPr lang="en-US" altLang="ja-JP" dirty="0" smtClean="0"/>
              <a:t>9</a:t>
            </a:r>
            <a:r>
              <a:rPr lang="ja-JP" altLang="ja-JP" dirty="0"/>
              <a:t>月</a:t>
            </a:r>
            <a:r>
              <a:rPr lang="en-US" altLang="ja-JP" dirty="0"/>
              <a:t>7</a:t>
            </a:r>
            <a:r>
              <a:rPr lang="ja-JP" altLang="ja-JP" dirty="0" smtClean="0"/>
              <a:t>日</a:t>
            </a:r>
            <a:r>
              <a:rPr lang="ja-JP" altLang="en-US" dirty="0" smtClean="0"/>
              <a:t>（土）</a:t>
            </a:r>
            <a:r>
              <a:rPr lang="ja-JP" altLang="ja-JP" dirty="0" smtClean="0"/>
              <a:t>（</a:t>
            </a:r>
            <a:r>
              <a:rPr lang="ja-JP" altLang="ja-JP" dirty="0"/>
              <a:t>ワークショップ</a:t>
            </a:r>
            <a:r>
              <a:rPr lang="ja-JP" altLang="ja-JP" dirty="0" smtClean="0"/>
              <a:t>）</a:t>
            </a:r>
            <a:endParaRPr lang="en-US" altLang="ja-JP" dirty="0" smtClean="0"/>
          </a:p>
          <a:p>
            <a:r>
              <a:rPr lang="en-US" altLang="ja-JP" dirty="0" smtClean="0"/>
              <a:t>10</a:t>
            </a:r>
            <a:r>
              <a:rPr lang="ja-JP" altLang="ja-JP" dirty="0"/>
              <a:t>月</a:t>
            </a:r>
            <a:r>
              <a:rPr lang="en-US" altLang="ja-JP" dirty="0"/>
              <a:t>12</a:t>
            </a:r>
            <a:r>
              <a:rPr lang="ja-JP" altLang="ja-JP" dirty="0"/>
              <a:t>日（土</a:t>
            </a:r>
            <a:r>
              <a:rPr lang="ja-JP" altLang="ja-JP" dirty="0" smtClean="0"/>
              <a:t>）</a:t>
            </a:r>
            <a:endParaRPr lang="en-US" altLang="ja-JP" dirty="0" smtClean="0"/>
          </a:p>
          <a:p>
            <a:r>
              <a:rPr lang="en-US" altLang="ja-JP" dirty="0" smtClean="0"/>
              <a:t>11</a:t>
            </a:r>
            <a:r>
              <a:rPr lang="ja-JP" altLang="ja-JP" dirty="0"/>
              <a:t>月</a:t>
            </a:r>
            <a:r>
              <a:rPr lang="en-US" altLang="ja-JP" dirty="0"/>
              <a:t>9</a:t>
            </a:r>
            <a:r>
              <a:rPr lang="ja-JP" altLang="ja-JP" dirty="0"/>
              <a:t>日（土</a:t>
            </a:r>
            <a:r>
              <a:rPr lang="ja-JP" altLang="ja-JP" dirty="0" smtClean="0"/>
              <a:t>）</a:t>
            </a:r>
            <a:endParaRPr lang="en-US" altLang="ja-JP" dirty="0" smtClean="0"/>
          </a:p>
          <a:p>
            <a:r>
              <a:rPr lang="en-US" altLang="ja-JP" dirty="0" smtClean="0"/>
              <a:t>12</a:t>
            </a:r>
            <a:r>
              <a:rPr lang="ja-JP" altLang="ja-JP" dirty="0"/>
              <a:t>月</a:t>
            </a:r>
            <a:r>
              <a:rPr lang="en-US" altLang="ja-JP" dirty="0"/>
              <a:t>14</a:t>
            </a:r>
            <a:r>
              <a:rPr lang="ja-JP" altLang="ja-JP" dirty="0"/>
              <a:t>日（土</a:t>
            </a:r>
            <a:r>
              <a:rPr lang="ja-JP" altLang="ja-JP" dirty="0" smtClean="0"/>
              <a:t>）</a:t>
            </a:r>
            <a:endParaRPr lang="en-US" altLang="ja-JP" dirty="0" smtClean="0"/>
          </a:p>
          <a:p>
            <a:r>
              <a:rPr lang="en-US" altLang="ja-JP" dirty="0" smtClean="0"/>
              <a:t>2014</a:t>
            </a:r>
            <a:r>
              <a:rPr lang="ja-JP" altLang="ja-JP" dirty="0"/>
              <a:t>年</a:t>
            </a:r>
            <a:r>
              <a:rPr lang="en-US" altLang="ja-JP" dirty="0"/>
              <a:t>1</a:t>
            </a:r>
            <a:r>
              <a:rPr lang="ja-JP" altLang="ja-JP" dirty="0"/>
              <a:t>月</a:t>
            </a:r>
            <a:r>
              <a:rPr lang="en-US" altLang="ja-JP" dirty="0"/>
              <a:t>11</a:t>
            </a:r>
            <a:r>
              <a:rPr lang="ja-JP" altLang="ja-JP" dirty="0"/>
              <a:t>日（土</a:t>
            </a:r>
            <a:r>
              <a:rPr lang="ja-JP" altLang="ja-JP" dirty="0" smtClean="0"/>
              <a:t>）</a:t>
            </a:r>
            <a:endParaRPr lang="en-US" altLang="ja-JP" dirty="0" smtClean="0"/>
          </a:p>
          <a:p>
            <a:r>
              <a:rPr lang="en-US" altLang="ja-JP" dirty="0" smtClean="0"/>
              <a:t>2</a:t>
            </a:r>
            <a:r>
              <a:rPr lang="ja-JP" altLang="ja-JP" dirty="0"/>
              <a:t>月</a:t>
            </a:r>
            <a:r>
              <a:rPr lang="en-US" altLang="ja-JP" dirty="0"/>
              <a:t>8</a:t>
            </a:r>
            <a:r>
              <a:rPr lang="ja-JP" altLang="ja-JP" dirty="0"/>
              <a:t>日（土</a:t>
            </a:r>
            <a:r>
              <a:rPr lang="ja-JP" altLang="ja-JP" dirty="0" smtClean="0"/>
              <a:t>）</a:t>
            </a:r>
            <a:endParaRPr lang="en-US" altLang="ja-JP" dirty="0" smtClean="0"/>
          </a:p>
          <a:p>
            <a:r>
              <a:rPr lang="en-US" altLang="ja-JP" dirty="0" smtClean="0"/>
              <a:t>3</a:t>
            </a:r>
            <a:r>
              <a:rPr lang="ja-JP" altLang="ja-JP" dirty="0"/>
              <a:t>月</a:t>
            </a:r>
            <a:r>
              <a:rPr lang="en-US" altLang="ja-JP" dirty="0"/>
              <a:t>8</a:t>
            </a:r>
            <a:r>
              <a:rPr lang="ja-JP" altLang="ja-JP" dirty="0"/>
              <a:t>日（土）</a:t>
            </a:r>
            <a:endParaRPr kumimoji="1" lang="ja-JP" altLang="en-US" dirty="0"/>
          </a:p>
        </p:txBody>
      </p:sp>
    </p:spTree>
    <p:extLst>
      <p:ext uri="{BB962C8B-B14F-4D97-AF65-F5344CB8AC3E}">
        <p14:creationId xmlns:p14="http://schemas.microsoft.com/office/powerpoint/2010/main" val="2648673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2013</a:t>
            </a:r>
            <a:r>
              <a:rPr kumimoji="1" lang="ja-JP" altLang="en-US" dirty="0" smtClean="0"/>
              <a:t>年度も</a:t>
            </a:r>
            <a:r>
              <a:rPr kumimoji="1" lang="ja-JP" altLang="en-US" dirty="0" smtClean="0"/>
              <a:t>どうぞよろしく</a:t>
            </a:r>
            <a:r>
              <a:rPr kumimoji="1" lang="en-US" altLang="ja-JP" dirty="0" smtClean="0"/>
              <a:t/>
            </a:r>
            <a:br>
              <a:rPr kumimoji="1" lang="en-US" altLang="ja-JP" dirty="0" smtClean="0"/>
            </a:br>
            <a:r>
              <a:rPr kumimoji="1" lang="ja-JP" altLang="en-US" dirty="0" smtClean="0"/>
              <a:t>お願いいたします</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410954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ファイル交換ソフト</a:t>
            </a:r>
            <a:r>
              <a:rPr kumimoji="1" lang="en-US" altLang="ja-JP" dirty="0" err="1" smtClean="0"/>
              <a:t>Winny</a:t>
            </a:r>
            <a:endParaRPr kumimoji="1" lang="ja-JP" altLang="en-US" dirty="0"/>
          </a:p>
        </p:txBody>
      </p:sp>
      <p:sp>
        <p:nvSpPr>
          <p:cNvPr id="3" name="コンテンツ プレースホルダー 2"/>
          <p:cNvSpPr>
            <a:spLocks noGrp="1"/>
          </p:cNvSpPr>
          <p:nvPr>
            <p:ph idx="1"/>
          </p:nvPr>
        </p:nvSpPr>
        <p:spPr>
          <a:xfrm>
            <a:off x="251520" y="1412776"/>
            <a:ext cx="8640960" cy="5256584"/>
          </a:xfrm>
        </p:spPr>
        <p:txBody>
          <a:bodyPr>
            <a:normAutofit fontScale="85000" lnSpcReduction="20000"/>
          </a:bodyPr>
          <a:lstStyle/>
          <a:p>
            <a:r>
              <a:rPr lang="en-US" altLang="ja-JP" dirty="0"/>
              <a:t>2006</a:t>
            </a:r>
            <a:r>
              <a:rPr lang="ja-JP" altLang="ja-JP" dirty="0"/>
              <a:t>年</a:t>
            </a:r>
            <a:r>
              <a:rPr lang="en-US" altLang="ja-JP" dirty="0"/>
              <a:t>12</a:t>
            </a:r>
            <a:r>
              <a:rPr lang="ja-JP" altLang="ja-JP" dirty="0"/>
              <a:t>月</a:t>
            </a:r>
            <a:r>
              <a:rPr lang="en-US" altLang="ja-JP" dirty="0"/>
              <a:t>13</a:t>
            </a:r>
            <a:r>
              <a:rPr lang="ja-JP" altLang="ja-JP" dirty="0"/>
              <a:t>日　京都地裁判決　ファイル交換ソフト</a:t>
            </a:r>
            <a:r>
              <a:rPr lang="en-US" altLang="ja-JP" dirty="0" err="1"/>
              <a:t>Winny</a:t>
            </a:r>
            <a:r>
              <a:rPr lang="ja-JP" altLang="ja-JP" dirty="0"/>
              <a:t>開発者に罰金</a:t>
            </a:r>
            <a:r>
              <a:rPr lang="en-US" altLang="ja-JP" dirty="0"/>
              <a:t>150</a:t>
            </a:r>
            <a:r>
              <a:rPr lang="ja-JP" altLang="ja-JP" dirty="0"/>
              <a:t>万円の</a:t>
            </a:r>
            <a:r>
              <a:rPr lang="ja-JP" altLang="ja-JP" dirty="0" smtClean="0"/>
              <a:t>判決</a:t>
            </a:r>
            <a:r>
              <a:rPr lang="en-US" altLang="ja-JP" dirty="0" smtClean="0"/>
              <a:t/>
            </a:r>
            <a:br>
              <a:rPr lang="en-US" altLang="ja-JP" dirty="0" smtClean="0"/>
            </a:br>
            <a:r>
              <a:rPr lang="ja-JP" altLang="ja-JP" dirty="0" smtClean="0"/>
              <a:t>「</a:t>
            </a:r>
            <a:r>
              <a:rPr lang="ja-JP" altLang="ja-JP" dirty="0"/>
              <a:t>著作権侵害がまん延すること自体を積極的に企図したとまでは認められない</a:t>
            </a:r>
            <a:r>
              <a:rPr lang="ja-JP" altLang="ja-JP" dirty="0" smtClean="0"/>
              <a:t>」</a:t>
            </a:r>
            <a:r>
              <a:rPr lang="en-US" altLang="ja-JP" dirty="0" smtClean="0"/>
              <a:t/>
            </a:r>
            <a:br>
              <a:rPr lang="en-US" altLang="ja-JP" dirty="0" smtClean="0"/>
            </a:br>
            <a:r>
              <a:rPr lang="ja-JP" altLang="ja-JP" dirty="0" smtClean="0"/>
              <a:t>「</a:t>
            </a:r>
            <a:r>
              <a:rPr lang="ja-JP" altLang="ja-JP" dirty="0"/>
              <a:t>技術の提供が犯罪行為となりかねないような、無限定なほう助の成立拡大も妥当ではない」</a:t>
            </a:r>
          </a:p>
          <a:p>
            <a:r>
              <a:rPr lang="en-US" altLang="ja-JP" dirty="0" smtClean="0"/>
              <a:t>2009</a:t>
            </a:r>
            <a:r>
              <a:rPr lang="ja-JP" altLang="ja-JP" dirty="0"/>
              <a:t>年</a:t>
            </a:r>
            <a:r>
              <a:rPr lang="en-US" altLang="ja-JP" dirty="0"/>
              <a:t>10</a:t>
            </a:r>
            <a:r>
              <a:rPr lang="ja-JP" altLang="ja-JP" dirty="0"/>
              <a:t>月</a:t>
            </a:r>
            <a:r>
              <a:rPr lang="en-US" altLang="ja-JP" dirty="0"/>
              <a:t>8</a:t>
            </a:r>
            <a:r>
              <a:rPr lang="ja-JP" altLang="ja-JP" dirty="0"/>
              <a:t>日　大阪高裁判決　</a:t>
            </a:r>
            <a:r>
              <a:rPr lang="ja-JP" altLang="ja-JP" dirty="0" smtClean="0"/>
              <a:t>無罪</a:t>
            </a:r>
            <a:r>
              <a:rPr lang="en-US" altLang="ja-JP" dirty="0" smtClean="0"/>
              <a:t/>
            </a:r>
            <a:br>
              <a:rPr lang="en-US" altLang="ja-JP" dirty="0" smtClean="0"/>
            </a:br>
            <a:r>
              <a:rPr lang="ja-JP" altLang="ja-JP" dirty="0" smtClean="0"/>
              <a:t>「</a:t>
            </a:r>
            <a:r>
              <a:rPr lang="ja-JP" altLang="ja-JP" dirty="0"/>
              <a:t>悪用される可能性を認識しているだけではほう助罪には足りず、専ら著作権侵害に使わせるよう提供したとは認められない」</a:t>
            </a:r>
          </a:p>
          <a:p>
            <a:r>
              <a:rPr lang="en-US" altLang="ja-JP" dirty="0" smtClean="0"/>
              <a:t>2009</a:t>
            </a:r>
            <a:r>
              <a:rPr lang="ja-JP" altLang="ja-JP" dirty="0"/>
              <a:t>年</a:t>
            </a:r>
            <a:r>
              <a:rPr lang="en-US" altLang="ja-JP" dirty="0"/>
              <a:t>10</a:t>
            </a:r>
            <a:r>
              <a:rPr lang="ja-JP" altLang="ja-JP" dirty="0"/>
              <a:t>月</a:t>
            </a:r>
            <a:r>
              <a:rPr lang="en-US" altLang="ja-JP" dirty="0"/>
              <a:t>21</a:t>
            </a:r>
            <a:r>
              <a:rPr lang="ja-JP" altLang="ja-JP" dirty="0"/>
              <a:t>日　大阪高等検察庁はこの判決を不服として最高裁に上告。</a:t>
            </a:r>
          </a:p>
          <a:p>
            <a:r>
              <a:rPr lang="en-US" altLang="ja-JP" dirty="0"/>
              <a:t>2011</a:t>
            </a:r>
            <a:r>
              <a:rPr lang="ja-JP" altLang="ja-JP" dirty="0"/>
              <a:t>年</a:t>
            </a:r>
            <a:r>
              <a:rPr lang="en-US" altLang="ja-JP" dirty="0"/>
              <a:t>12</a:t>
            </a:r>
            <a:r>
              <a:rPr lang="ja-JP" altLang="ja-JP" dirty="0"/>
              <a:t>月</a:t>
            </a:r>
            <a:r>
              <a:rPr lang="en-US" altLang="ja-JP" dirty="0"/>
              <a:t>19</a:t>
            </a:r>
            <a:r>
              <a:rPr lang="ja-JP" altLang="ja-JP" dirty="0"/>
              <a:t>日　最高裁判所第三小法廷（岡部喜代子裁判長）が検察側上告を棄却。これにより無罪が確定。</a:t>
            </a:r>
          </a:p>
        </p:txBody>
      </p:sp>
    </p:spTree>
    <p:extLst>
      <p:ext uri="{BB962C8B-B14F-4D97-AF65-F5344CB8AC3E}">
        <p14:creationId xmlns:p14="http://schemas.microsoft.com/office/powerpoint/2010/main" val="409616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私的違法</a:t>
            </a:r>
            <a:r>
              <a:rPr kumimoji="1" lang="ja-JP" altLang="en-US" dirty="0" smtClean="0"/>
              <a:t>ダウンロードの刑罰化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2009</a:t>
            </a:r>
            <a:r>
              <a:rPr kumimoji="1" lang="ja-JP" altLang="en-US" dirty="0" smtClean="0"/>
              <a:t>年の著作権法改正で、私的違法ダウンロードは違法となったが、罰則適用が無かった。</a:t>
            </a:r>
            <a:endParaRPr kumimoji="1" lang="en-US" altLang="ja-JP" dirty="0" smtClean="0"/>
          </a:p>
          <a:p>
            <a:r>
              <a:rPr kumimoji="1" lang="en-US" altLang="ja-JP" dirty="0" smtClean="0"/>
              <a:t>2012</a:t>
            </a:r>
            <a:r>
              <a:rPr kumimoji="1" lang="ja-JP" altLang="en-US" dirty="0" smtClean="0"/>
              <a:t>年</a:t>
            </a:r>
            <a:r>
              <a:rPr kumimoji="1" lang="en-US" altLang="ja-JP" dirty="0" smtClean="0"/>
              <a:t>6</a:t>
            </a:r>
            <a:r>
              <a:rPr kumimoji="1" lang="ja-JP" altLang="en-US" dirty="0" smtClean="0"/>
              <a:t>月　著作権法改正法案が成立</a:t>
            </a:r>
            <a:endParaRPr kumimoji="1" lang="en-US" altLang="ja-JP" dirty="0" smtClean="0"/>
          </a:p>
          <a:p>
            <a:r>
              <a:rPr lang="ja-JP" altLang="en-US" dirty="0"/>
              <a:t>私的違法</a:t>
            </a:r>
            <a:r>
              <a:rPr lang="ja-JP" altLang="en-US" dirty="0" smtClean="0"/>
              <a:t>ダウンロード</a:t>
            </a:r>
            <a:r>
              <a:rPr lang="ja-JP" altLang="en-US" dirty="0"/>
              <a:t>に</a:t>
            </a:r>
            <a:r>
              <a:rPr lang="ja-JP" altLang="en-US" dirty="0" smtClean="0"/>
              <a:t>、</a:t>
            </a:r>
            <a:r>
              <a:rPr lang="en-US" altLang="ja-JP" dirty="0" smtClean="0"/>
              <a:t>2</a:t>
            </a:r>
            <a:r>
              <a:rPr lang="ja-JP" altLang="en-US" dirty="0" smtClean="0"/>
              <a:t>年以下の懲役もしくは</a:t>
            </a:r>
            <a:r>
              <a:rPr lang="en-US" altLang="ja-JP" dirty="0" smtClean="0"/>
              <a:t>200</a:t>
            </a:r>
            <a:r>
              <a:rPr lang="ja-JP" altLang="en-US" dirty="0" smtClean="0"/>
              <a:t>万円以下の罰金の刑事罰を導入</a:t>
            </a:r>
            <a:endParaRPr kumimoji="1" lang="en-US" altLang="ja-JP" dirty="0" smtClean="0"/>
          </a:p>
          <a:p>
            <a:r>
              <a:rPr lang="ja-JP" altLang="en-US" dirty="0" smtClean="0"/>
              <a:t>私的違法ダウンロード刑罰化は</a:t>
            </a:r>
            <a:r>
              <a:rPr lang="en-US" altLang="ja-JP" dirty="0" smtClean="0"/>
              <a:t>2012</a:t>
            </a:r>
            <a:r>
              <a:rPr lang="ja-JP" altLang="en-US" dirty="0" smtClean="0"/>
              <a:t>年</a:t>
            </a:r>
            <a:r>
              <a:rPr lang="en-US" altLang="ja-JP" dirty="0" smtClean="0"/>
              <a:t>10</a:t>
            </a:r>
            <a:r>
              <a:rPr lang="ja-JP" altLang="en-US" dirty="0" smtClean="0"/>
              <a:t>月から施行</a:t>
            </a:r>
            <a:endParaRPr kumimoji="1" lang="en-US" altLang="ja-JP" dirty="0" smtClean="0"/>
          </a:p>
          <a:p>
            <a:endParaRPr kumimoji="1" lang="ja-JP" altLang="en-US" dirty="0"/>
          </a:p>
        </p:txBody>
      </p:sp>
    </p:spTree>
    <p:extLst>
      <p:ext uri="{BB962C8B-B14F-4D97-AF65-F5344CB8AC3E}">
        <p14:creationId xmlns:p14="http://schemas.microsoft.com/office/powerpoint/2010/main" val="139534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日本の特許訴訟：アクトス後発医薬品特許侵害訴訟</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2011</a:t>
            </a:r>
            <a:r>
              <a:rPr kumimoji="1" lang="ja-JP" altLang="en-US" dirty="0" smtClean="0"/>
              <a:t>年</a:t>
            </a:r>
            <a:r>
              <a:rPr kumimoji="1" lang="en-US" altLang="ja-JP" dirty="0" smtClean="0"/>
              <a:t>6</a:t>
            </a:r>
            <a:r>
              <a:rPr kumimoji="1" lang="ja-JP" altLang="en-US" dirty="0" smtClean="0"/>
              <a:t>月　武田薬品は、アクトス（糖尿病治療剤）と他の経口糖尿病治療薬とを組み合わせてなる医薬品の特許により、後発医薬品企業を提訴。</a:t>
            </a:r>
            <a:endParaRPr kumimoji="1" lang="en-US" altLang="ja-JP" dirty="0" smtClean="0"/>
          </a:p>
          <a:p>
            <a:r>
              <a:rPr lang="ja-JP" altLang="en-US" dirty="0"/>
              <a:t>組み合わせて</a:t>
            </a:r>
            <a:r>
              <a:rPr lang="ja-JP" altLang="en-US" dirty="0" smtClean="0"/>
              <a:t>なる：配合剤だけ？各薬剤の併用も含む？</a:t>
            </a:r>
            <a:endParaRPr lang="en-US" altLang="ja-JP" dirty="0" smtClean="0"/>
          </a:p>
          <a:p>
            <a:r>
              <a:rPr kumimoji="1" lang="en-US" altLang="ja-JP" dirty="0"/>
              <a:t>2012</a:t>
            </a:r>
            <a:r>
              <a:rPr kumimoji="1" lang="ja-JP" altLang="en-US" dirty="0" smtClean="0"/>
              <a:t>年</a:t>
            </a:r>
            <a:r>
              <a:rPr kumimoji="1" lang="en-US" altLang="ja-JP" dirty="0" smtClean="0"/>
              <a:t>9</a:t>
            </a:r>
            <a:r>
              <a:rPr kumimoji="1" lang="ja-JP" altLang="en-US" dirty="0" smtClean="0"/>
              <a:t>月　大阪地裁は、特許権侵害にあたらない、特許無効、と判断。</a:t>
            </a:r>
            <a:endParaRPr kumimoji="1" lang="ja-JP" altLang="en-US" dirty="0"/>
          </a:p>
        </p:txBody>
      </p:sp>
    </p:spTree>
    <p:extLst>
      <p:ext uri="{BB962C8B-B14F-4D97-AF65-F5344CB8AC3E}">
        <p14:creationId xmlns:p14="http://schemas.microsoft.com/office/powerpoint/2010/main" val="2515479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84138" y="188913"/>
            <a:ext cx="9228138" cy="1143000"/>
          </a:xfrm>
        </p:spPr>
        <p:txBody>
          <a:bodyPr>
            <a:noAutofit/>
          </a:bodyPr>
          <a:lstStyle/>
          <a:p>
            <a:r>
              <a:rPr lang="ja-JP" altLang="en-US" sz="2400" dirty="0" smtClean="0">
                <a:latin typeface="+mj-ea"/>
              </a:rPr>
              <a:t>プロダクト・バイ・プロセス　クレームの権利範囲</a:t>
            </a:r>
            <a:r>
              <a:rPr lang="en-US" altLang="ja-JP" sz="2400" dirty="0" smtClean="0">
                <a:latin typeface="+mj-ea"/>
              </a:rPr>
              <a:t/>
            </a:r>
            <a:br>
              <a:rPr lang="en-US" altLang="ja-JP" sz="2400" dirty="0" smtClean="0">
                <a:latin typeface="+mj-ea"/>
              </a:rPr>
            </a:br>
            <a:r>
              <a:rPr lang="ja-JP" altLang="en-US" sz="2400" dirty="0" smtClean="0">
                <a:latin typeface="+mj-ea"/>
              </a:rPr>
              <a:t>知</a:t>
            </a:r>
            <a:r>
              <a:rPr lang="ja-JP" altLang="en-US" sz="2400" dirty="0" smtClean="0">
                <a:latin typeface="+mj-ea"/>
              </a:rPr>
              <a:t>財高裁　</a:t>
            </a:r>
            <a:r>
              <a:rPr lang="en-US" altLang="ja-JP" sz="2400" dirty="0" smtClean="0">
                <a:latin typeface="+mj-ea"/>
              </a:rPr>
              <a:t>2012</a:t>
            </a:r>
            <a:r>
              <a:rPr lang="ja-JP" altLang="en-US" sz="2400" dirty="0" smtClean="0">
                <a:latin typeface="+mj-ea"/>
              </a:rPr>
              <a:t>年</a:t>
            </a:r>
            <a:r>
              <a:rPr lang="en-US" altLang="ja-JP" sz="2400" dirty="0" smtClean="0">
                <a:latin typeface="+mj-ea"/>
              </a:rPr>
              <a:t>1</a:t>
            </a:r>
            <a:r>
              <a:rPr lang="ja-JP" altLang="en-US" sz="2400" dirty="0" smtClean="0">
                <a:latin typeface="+mj-ea"/>
              </a:rPr>
              <a:t>月</a:t>
            </a:r>
            <a:r>
              <a:rPr lang="en-US" altLang="ja-JP" sz="2400" dirty="0" smtClean="0">
                <a:latin typeface="+mj-ea"/>
              </a:rPr>
              <a:t>27</a:t>
            </a:r>
            <a:r>
              <a:rPr lang="ja-JP" altLang="en-US" sz="2400" dirty="0" smtClean="0">
                <a:latin typeface="+mj-ea"/>
              </a:rPr>
              <a:t>日</a:t>
            </a:r>
            <a:r>
              <a:rPr lang="zh-TW" altLang="en-US" sz="2400" dirty="0" smtClean="0">
                <a:latin typeface="+mj-ea"/>
              </a:rPr>
              <a:t> </a:t>
            </a:r>
            <a:r>
              <a:rPr lang="ja-JP" altLang="en-US" sz="2400" dirty="0" smtClean="0">
                <a:latin typeface="+mj-ea"/>
              </a:rPr>
              <a:t>判決</a:t>
            </a:r>
            <a:endParaRPr lang="ja-JP" altLang="en-US" sz="2400" dirty="0" smtClean="0">
              <a:latin typeface="+mj-ea"/>
            </a:endParaRPr>
          </a:p>
        </p:txBody>
      </p:sp>
      <p:sp>
        <p:nvSpPr>
          <p:cNvPr id="23555" name="コンテンツ プレースホルダー 2"/>
          <p:cNvSpPr>
            <a:spLocks noGrp="1"/>
          </p:cNvSpPr>
          <p:nvPr>
            <p:ph idx="1"/>
          </p:nvPr>
        </p:nvSpPr>
        <p:spPr>
          <a:xfrm>
            <a:off x="107950" y="1341438"/>
            <a:ext cx="9036050" cy="5516562"/>
          </a:xfrm>
        </p:spPr>
        <p:txBody>
          <a:bodyPr>
            <a:normAutofit fontScale="92500" lnSpcReduction="10000"/>
          </a:bodyPr>
          <a:lstStyle/>
          <a:p>
            <a:pPr marL="0" indent="0">
              <a:buNone/>
            </a:pPr>
            <a:r>
              <a:rPr lang="ja-JP" altLang="en-US" sz="2400" dirty="0" smtClean="0"/>
              <a:t>・プロダクト</a:t>
            </a:r>
            <a:r>
              <a:rPr lang="ja-JP" altLang="en-US" sz="2400" dirty="0"/>
              <a:t>・バイ・プロセス・クレームには，「物の特定を直接的にその構造又は特性によることが出願時において不可能又は困難であるとの事情が存在するため，製造方法によりこれを行っているとき」（本件では，このようなクレームを，便宜上「</a:t>
            </a:r>
            <a:r>
              <a:rPr lang="ja-JP" altLang="en-US" sz="2400" u="sng" dirty="0"/>
              <a:t>真正プロダクト・バイ・プロセス・クレーム</a:t>
            </a:r>
            <a:r>
              <a:rPr lang="ja-JP" altLang="en-US" sz="2400" dirty="0"/>
              <a:t>」ということとする。）と，「物の製造方法が付加して記載されている場合において，当該発明の対象となる物を，その構造又は特性により直接的に特定することが出願時において不可能又は困難であるとの事情が存在するとはいえないとき」（本件では，このようなクレームを，便宜上「</a:t>
            </a:r>
            <a:r>
              <a:rPr lang="ja-JP" altLang="en-US" sz="2400" u="sng" dirty="0"/>
              <a:t>不真正プロダクト・バイ・プロセス・クレーム</a:t>
            </a:r>
            <a:r>
              <a:rPr lang="ja-JP" altLang="en-US" sz="2400" dirty="0"/>
              <a:t>」ということとする。）の２種類があることになるから，これを区別して検討を加えることとする</a:t>
            </a:r>
            <a:r>
              <a:rPr lang="ja-JP" altLang="en-US" sz="2400" dirty="0" smtClean="0"/>
              <a:t>。</a:t>
            </a:r>
            <a:endParaRPr lang="en-US" altLang="ja-JP" sz="2400" dirty="0" smtClean="0"/>
          </a:p>
          <a:p>
            <a:pPr marL="0" indent="0">
              <a:buNone/>
            </a:pPr>
            <a:r>
              <a:rPr lang="ja-JP" altLang="en-US" sz="2400" dirty="0" smtClean="0"/>
              <a:t>・</a:t>
            </a:r>
            <a:r>
              <a:rPr lang="ja-JP" altLang="en-US" sz="2400" u="sng" dirty="0" smtClean="0"/>
              <a:t>真正</a:t>
            </a:r>
            <a:r>
              <a:rPr lang="ja-JP" altLang="en-US" sz="2400" u="sng" dirty="0"/>
              <a:t>プロダクト・バイ・プロセス・クレーム</a:t>
            </a:r>
            <a:r>
              <a:rPr lang="ja-JP" altLang="en-US" sz="2400" dirty="0"/>
              <a:t>においては，当該発明の技術的範囲は，「特許請求の範囲に記載された製造方法に限定されることなく，同方法により製造される物と同一の物」と解釈されるのに対し，</a:t>
            </a:r>
            <a:r>
              <a:rPr lang="ja-JP" altLang="en-US" sz="2400" u="sng" dirty="0"/>
              <a:t>不真正プロダクト・バイ・プロセス・クレーム</a:t>
            </a:r>
            <a:r>
              <a:rPr lang="ja-JP" altLang="en-US" sz="2400" dirty="0"/>
              <a:t>においては，当該発明の技術的範囲は，「特許請求の範囲に記載された製造方法により製造される物」に限定されると解釈されることになる</a:t>
            </a:r>
            <a:r>
              <a:rPr lang="ja-JP" altLang="en-US" sz="2400" dirty="0" smtClean="0"/>
              <a:t>。</a:t>
            </a:r>
            <a:endParaRPr lang="ja-JP" altLang="en-US" sz="2400" dirty="0"/>
          </a:p>
          <a:p>
            <a:pPr marL="0" indent="0">
              <a:buFontTx/>
              <a:buNone/>
            </a:pPr>
            <a:endParaRPr lang="ja-JP" altLang="en-US" sz="2400" dirty="0" smtClean="0"/>
          </a:p>
        </p:txBody>
      </p:sp>
    </p:spTree>
    <p:extLst>
      <p:ext uri="{BB962C8B-B14F-4D97-AF65-F5344CB8AC3E}">
        <p14:creationId xmlns:p14="http://schemas.microsoft.com/office/powerpoint/2010/main" val="176586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日本の特許訴訟：サトウの切り餅</a:t>
            </a:r>
            <a:endParaRPr kumimoji="1" lang="ja-JP"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52120" y="1340768"/>
            <a:ext cx="3194971"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684507" y="5905926"/>
            <a:ext cx="3491880" cy="369332"/>
          </a:xfrm>
          <a:prstGeom prst="rect">
            <a:avLst/>
          </a:prstGeom>
          <a:noFill/>
        </p:spPr>
        <p:txBody>
          <a:bodyPr wrap="square" rtlCol="0">
            <a:spAutoFit/>
          </a:bodyPr>
          <a:lstStyle/>
          <a:p>
            <a:r>
              <a:rPr kumimoji="1" lang="en-US" altLang="ja-JP" dirty="0" smtClean="0"/>
              <a:t>Asahi.com 2010.11.30</a:t>
            </a:r>
            <a:endParaRPr kumimoji="1" lang="ja-JP" altLang="en-US" dirty="0"/>
          </a:p>
        </p:txBody>
      </p:sp>
      <p:sp>
        <p:nvSpPr>
          <p:cNvPr id="5" name="テキスト ボックス 4"/>
          <p:cNvSpPr txBox="1"/>
          <p:nvPr/>
        </p:nvSpPr>
        <p:spPr>
          <a:xfrm>
            <a:off x="256185" y="1391414"/>
            <a:ext cx="5256584" cy="4524315"/>
          </a:xfrm>
          <a:prstGeom prst="rect">
            <a:avLst/>
          </a:prstGeom>
          <a:noFill/>
        </p:spPr>
        <p:txBody>
          <a:bodyPr wrap="square" rtlCol="0">
            <a:spAutoFit/>
          </a:bodyPr>
          <a:lstStyle/>
          <a:p>
            <a:r>
              <a:rPr lang="ja-JP" altLang="ja-JP" dirty="0"/>
              <a:t>越後製菓の特許</a:t>
            </a:r>
          </a:p>
          <a:p>
            <a:r>
              <a:rPr lang="ja-JP" altLang="ja-JP" dirty="0"/>
              <a:t>「【請求項１】焼き網に載置して焼き上げて食する輪郭形状が方形の小片餅体である切餅の</a:t>
            </a:r>
            <a:r>
              <a:rPr lang="ja-JP" altLang="ja-JP" u="sng" dirty="0"/>
              <a:t>載置底面又は平坦上面ではなく</a:t>
            </a:r>
            <a:r>
              <a:rPr lang="ja-JP" altLang="ja-JP" dirty="0"/>
              <a:t>この小片餅体の</a:t>
            </a:r>
            <a:r>
              <a:rPr lang="ja-JP" altLang="ja-JP" u="sng" dirty="0"/>
              <a:t>上側表面部の立直側面である側周表面に</a:t>
            </a:r>
            <a:r>
              <a:rPr lang="ja-JP" altLang="ja-JP" dirty="0"/>
              <a:t>，この立直側面に沿う方向を周方向としてこの周方向に長さを有する一若しくは複数の切り込み部又は溝部を設け，この切り込み部又は溝部は，この立直側面に沿う方向を周方向としてこの周方向に一周連続させて角環状とした若しくは前記立直側面である側周表面の対向二側面に形成した切り込み部又は溝部として，焼き上げるに際して前記切り込み部又は溝部の上側が下側に対して持ち上がり，最中やサンドウイッチのように上下の焼板状部の間に膨化した中身がサンドされている状態に膨化変形することで膨化による外部への噴き出しを抑制するように構成したことを特徴とする餅。</a:t>
            </a:r>
            <a:r>
              <a:rPr lang="ja-JP" altLang="ja-JP" dirty="0" smtClean="0"/>
              <a:t>」</a:t>
            </a:r>
            <a:endParaRPr lang="ja-JP" altLang="ja-JP" dirty="0"/>
          </a:p>
        </p:txBody>
      </p:sp>
      <p:sp>
        <p:nvSpPr>
          <p:cNvPr id="6" name="テキスト ボックス 5"/>
          <p:cNvSpPr txBox="1"/>
          <p:nvPr/>
        </p:nvSpPr>
        <p:spPr>
          <a:xfrm>
            <a:off x="683568" y="5905926"/>
            <a:ext cx="6908103" cy="923330"/>
          </a:xfrm>
          <a:prstGeom prst="rect">
            <a:avLst/>
          </a:prstGeom>
          <a:noFill/>
        </p:spPr>
        <p:txBody>
          <a:bodyPr wrap="square" rtlCol="0">
            <a:spAutoFit/>
          </a:bodyPr>
          <a:lstStyle/>
          <a:p>
            <a:r>
              <a:rPr lang="ja-JP" altLang="en-US" dirty="0" smtClean="0"/>
              <a:t>⇒</a:t>
            </a:r>
            <a:r>
              <a:rPr lang="en-US" altLang="ja-JP" dirty="0" smtClean="0"/>
              <a:t>2010</a:t>
            </a:r>
            <a:r>
              <a:rPr lang="ja-JP" altLang="en-US" dirty="0" smtClean="0"/>
              <a:t>年</a:t>
            </a:r>
            <a:r>
              <a:rPr lang="en-US" altLang="ja-JP" dirty="0" smtClean="0"/>
              <a:t>11</a:t>
            </a:r>
            <a:r>
              <a:rPr lang="ja-JP" altLang="en-US" dirty="0" smtClean="0"/>
              <a:t>月　東京地裁判決：特許侵害せず。</a:t>
            </a:r>
            <a:r>
              <a:rPr lang="en-US" altLang="ja-JP" dirty="0" smtClean="0"/>
              <a:t/>
            </a:r>
            <a:br>
              <a:rPr lang="en-US" altLang="ja-JP" dirty="0" smtClean="0"/>
            </a:br>
            <a:r>
              <a:rPr lang="ja-JP" altLang="en-US" dirty="0" smtClean="0"/>
              <a:t>⇒</a:t>
            </a:r>
            <a:r>
              <a:rPr lang="en-US" altLang="ja-JP" dirty="0" smtClean="0"/>
              <a:t>2012</a:t>
            </a:r>
            <a:r>
              <a:rPr lang="ja-JP" altLang="en-US" dirty="0" smtClean="0"/>
              <a:t>年</a:t>
            </a:r>
            <a:r>
              <a:rPr lang="en-US" altLang="ja-JP" dirty="0" smtClean="0"/>
              <a:t>3</a:t>
            </a:r>
            <a:r>
              <a:rPr lang="ja-JP" altLang="en-US" dirty="0" smtClean="0"/>
              <a:t>月　知財高裁判決：特許侵害を認める。</a:t>
            </a:r>
            <a:endParaRPr lang="en-US" altLang="ja-JP" dirty="0" smtClean="0"/>
          </a:p>
          <a:p>
            <a:r>
              <a:rPr kumimoji="1" lang="ja-JP" altLang="en-US" dirty="0" smtClean="0"/>
              <a:t>⇒</a:t>
            </a:r>
            <a:r>
              <a:rPr kumimoji="1" lang="en-US" altLang="ja-JP" dirty="0" smtClean="0"/>
              <a:t>2012</a:t>
            </a:r>
            <a:r>
              <a:rPr kumimoji="1" lang="ja-JP" altLang="en-US" dirty="0" smtClean="0"/>
              <a:t>年</a:t>
            </a:r>
            <a:r>
              <a:rPr kumimoji="1" lang="en-US" altLang="ja-JP" dirty="0" smtClean="0"/>
              <a:t>9</a:t>
            </a:r>
            <a:r>
              <a:rPr kumimoji="1" lang="ja-JP" altLang="en-US" dirty="0" smtClean="0"/>
              <a:t>月　最高裁は、佐藤食品工業の上告を棄却。</a:t>
            </a:r>
            <a:endParaRPr kumimoji="1" lang="ja-JP" altLang="en-US" dirty="0"/>
          </a:p>
        </p:txBody>
      </p:sp>
    </p:spTree>
    <p:extLst>
      <p:ext uri="{BB962C8B-B14F-4D97-AF65-F5344CB8AC3E}">
        <p14:creationId xmlns:p14="http://schemas.microsoft.com/office/powerpoint/2010/main" val="2974025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「面白い恋人」訴訟</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2011</a:t>
            </a:r>
            <a:r>
              <a:rPr kumimoji="1" lang="ja-JP" altLang="en-US" dirty="0" smtClean="0"/>
              <a:t>年　石屋製菓が吉本興業等に「面白い恋人」の販売差止めを求めて提訴。</a:t>
            </a:r>
            <a:endParaRPr kumimoji="1" lang="en-US" altLang="ja-JP" dirty="0" smtClean="0"/>
          </a:p>
          <a:p>
            <a:r>
              <a:rPr kumimoji="1" lang="en-US" altLang="ja-JP" dirty="0" smtClean="0"/>
              <a:t>2013</a:t>
            </a:r>
            <a:r>
              <a:rPr kumimoji="1" lang="ja-JP" altLang="en-US" dirty="0" smtClean="0"/>
              <a:t>年</a:t>
            </a:r>
            <a:r>
              <a:rPr kumimoji="1" lang="en-US" altLang="ja-JP" dirty="0" smtClean="0"/>
              <a:t>2</a:t>
            </a:r>
            <a:r>
              <a:rPr kumimoji="1" lang="ja-JP" altLang="en-US" dirty="0" smtClean="0"/>
              <a:t>月　札幌地裁で和解が成立</a:t>
            </a:r>
            <a:r>
              <a:rPr kumimoji="1" lang="en-US" altLang="ja-JP" dirty="0" smtClean="0"/>
              <a:t/>
            </a:r>
            <a:br>
              <a:rPr kumimoji="1" lang="en-US" altLang="ja-JP" dirty="0" smtClean="0"/>
            </a:br>
            <a:r>
              <a:rPr kumimoji="1" lang="ja-JP" altLang="en-US" dirty="0" smtClean="0"/>
              <a:t>　「面白い恋人」のパッケージを変更</a:t>
            </a:r>
            <a:r>
              <a:rPr kumimoji="1" lang="en-US" altLang="ja-JP" dirty="0" smtClean="0"/>
              <a:t/>
            </a:r>
            <a:br>
              <a:rPr kumimoji="1" lang="en-US" altLang="ja-JP" dirty="0" smtClean="0"/>
            </a:br>
            <a:r>
              <a:rPr kumimoji="1" lang="ja-JP" altLang="en-US" dirty="0" smtClean="0"/>
              <a:t>　常時販売するのは関西に限定</a:t>
            </a:r>
            <a:endParaRPr kumimoji="1" lang="ja-JP" altLang="en-US" dirty="0"/>
          </a:p>
        </p:txBody>
      </p:sp>
      <p:pic>
        <p:nvPicPr>
          <p:cNvPr id="1026" name="Picture 2" descr="写真：石屋製菓の「白い恋人」（左）と、吉本興業などが売り出した「面白い恋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255632"/>
            <a:ext cx="5472608" cy="2591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400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iPS</a:t>
            </a:r>
            <a:r>
              <a:rPr kumimoji="1" lang="ja-JP" altLang="en-US" dirty="0" smtClean="0"/>
              <a:t>細胞</a:t>
            </a:r>
            <a:endParaRPr kumimoji="1" lang="ja-JP" altLang="en-US" dirty="0"/>
          </a:p>
        </p:txBody>
      </p:sp>
      <p:sp>
        <p:nvSpPr>
          <p:cNvPr id="3" name="コンテンツ プレースホルダー 2"/>
          <p:cNvSpPr>
            <a:spLocks noGrp="1"/>
          </p:cNvSpPr>
          <p:nvPr>
            <p:ph idx="1"/>
          </p:nvPr>
        </p:nvSpPr>
        <p:spPr>
          <a:xfrm>
            <a:off x="179512" y="1412776"/>
            <a:ext cx="8856984" cy="5328592"/>
          </a:xfrm>
        </p:spPr>
        <p:txBody>
          <a:bodyPr>
            <a:normAutofit fontScale="70000" lnSpcReduction="20000"/>
          </a:bodyPr>
          <a:lstStyle/>
          <a:p>
            <a:r>
              <a:rPr kumimoji="1" lang="en-US" altLang="ja-JP" dirty="0" smtClean="0"/>
              <a:t>2012</a:t>
            </a:r>
            <a:r>
              <a:rPr kumimoji="1" lang="ja-JP" altLang="en-US" dirty="0" smtClean="0"/>
              <a:t>年</a:t>
            </a:r>
            <a:r>
              <a:rPr kumimoji="1" lang="en-US" altLang="ja-JP" dirty="0" smtClean="0"/>
              <a:t>10</a:t>
            </a:r>
            <a:r>
              <a:rPr kumimoji="1" lang="ja-JP" altLang="en-US" dirty="0" smtClean="0"/>
              <a:t>月　山中伸弥教授がノーベル医学生理学賞を</a:t>
            </a:r>
            <a:r>
              <a:rPr kumimoji="1" lang="ja-JP" altLang="en-US" dirty="0" smtClean="0"/>
              <a:t>受賞</a:t>
            </a:r>
            <a:endParaRPr kumimoji="1" lang="en-US" altLang="ja-JP" dirty="0" smtClean="0"/>
          </a:p>
          <a:p>
            <a:r>
              <a:rPr lang="en-US" altLang="ja-JP" dirty="0"/>
              <a:t>2012</a:t>
            </a:r>
            <a:r>
              <a:rPr lang="ja-JP" altLang="en-US" dirty="0" smtClean="0"/>
              <a:t>年</a:t>
            </a:r>
            <a:r>
              <a:rPr lang="en-US" altLang="ja-JP" dirty="0" smtClean="0"/>
              <a:t>9</a:t>
            </a:r>
            <a:r>
              <a:rPr lang="ja-JP" altLang="en-US" dirty="0" smtClean="0"/>
              <a:t>月　京都大学は、１件の新た</a:t>
            </a:r>
            <a:r>
              <a:rPr lang="ja-JP" altLang="en-US" dirty="0"/>
              <a:t>な日本</a:t>
            </a:r>
            <a:r>
              <a:rPr lang="ja-JP" altLang="en-US" dirty="0" smtClean="0"/>
              <a:t>特許の成立、３件の米国特許の成立を発表</a:t>
            </a:r>
            <a:endParaRPr lang="en-US" altLang="ja-JP" dirty="0"/>
          </a:p>
          <a:p>
            <a:endParaRPr lang="en-US" altLang="ja-JP" dirty="0" smtClean="0"/>
          </a:p>
          <a:p>
            <a:r>
              <a:rPr lang="ja-JP" altLang="en-US" dirty="0" smtClean="0"/>
              <a:t>（日本特許のクレーム）</a:t>
            </a:r>
            <a:endParaRPr lang="en-US" altLang="ja-JP" dirty="0" smtClean="0"/>
          </a:p>
          <a:p>
            <a:r>
              <a:rPr lang="ja-JP" altLang="en-US" dirty="0" smtClean="0"/>
              <a:t>（</a:t>
            </a:r>
            <a:r>
              <a:rPr lang="en-US" altLang="ja-JP" dirty="0"/>
              <a:t>A</a:t>
            </a:r>
            <a:r>
              <a:rPr lang="ja-JP" altLang="en-US" dirty="0"/>
              <a:t>）特定の</a:t>
            </a:r>
            <a:r>
              <a:rPr lang="en-US" altLang="ja-JP" dirty="0"/>
              <a:t>Oct</a:t>
            </a:r>
            <a:r>
              <a:rPr lang="ja-JP" altLang="en-US" dirty="0"/>
              <a:t>ファミリー遺伝子、</a:t>
            </a:r>
            <a:r>
              <a:rPr lang="en-US" altLang="ja-JP" dirty="0" err="1"/>
              <a:t>Klf</a:t>
            </a:r>
            <a:r>
              <a:rPr lang="ja-JP" altLang="en-US" dirty="0"/>
              <a:t>ファミリー遺伝子、</a:t>
            </a:r>
            <a:r>
              <a:rPr lang="en-US" altLang="ja-JP" dirty="0" err="1"/>
              <a:t>Myc</a:t>
            </a:r>
            <a:r>
              <a:rPr lang="ja-JP" altLang="en-US" dirty="0"/>
              <a:t>ファミリー遺伝子および</a:t>
            </a:r>
            <a:r>
              <a:rPr lang="en-US" altLang="ja-JP" dirty="0"/>
              <a:t>Sox</a:t>
            </a:r>
            <a:r>
              <a:rPr lang="ja-JP" altLang="en-US" dirty="0"/>
              <a:t>ファミリー遺伝子（注</a:t>
            </a:r>
            <a:r>
              <a:rPr lang="en-US" altLang="ja-JP" dirty="0"/>
              <a:t>1</a:t>
            </a:r>
            <a:r>
              <a:rPr lang="ja-JP" altLang="en-US" dirty="0"/>
              <a:t>）を体細胞に導入する、</a:t>
            </a:r>
            <a:r>
              <a:rPr lang="en-US" altLang="ja-JP" dirty="0" err="1"/>
              <a:t>iPS</a:t>
            </a:r>
            <a:r>
              <a:rPr lang="ja-JP" altLang="en-US" dirty="0"/>
              <a:t>細胞の製造方法</a:t>
            </a:r>
            <a:br>
              <a:rPr lang="ja-JP" altLang="en-US" dirty="0"/>
            </a:br>
            <a:r>
              <a:rPr lang="ja-JP" altLang="en-US" dirty="0"/>
              <a:t>　（ただし、初期化される体細胞において、前記遺伝子のいずれかが発現している場合には、その遺伝子は導入する遺伝子から除いてもよい）</a:t>
            </a:r>
            <a:endParaRPr lang="en-US" altLang="ja-JP" dirty="0"/>
          </a:p>
          <a:p>
            <a:r>
              <a:rPr lang="ja-JP" altLang="en-US" dirty="0"/>
              <a:t>（</a:t>
            </a:r>
            <a:r>
              <a:rPr lang="en-US" altLang="ja-JP" dirty="0"/>
              <a:t>B</a:t>
            </a:r>
            <a:r>
              <a:rPr lang="ja-JP" altLang="en-US" dirty="0"/>
              <a:t>） 特定の</a:t>
            </a:r>
            <a:r>
              <a:rPr lang="en-US" altLang="ja-JP" dirty="0"/>
              <a:t>Oct</a:t>
            </a:r>
            <a:r>
              <a:rPr lang="ja-JP" altLang="en-US" dirty="0"/>
              <a:t>ファミリー遺伝子、</a:t>
            </a:r>
            <a:r>
              <a:rPr lang="en-US" altLang="ja-JP" dirty="0" err="1"/>
              <a:t>Klf</a:t>
            </a:r>
            <a:r>
              <a:rPr lang="ja-JP" altLang="en-US" dirty="0"/>
              <a:t>ファミリー遺伝子および</a:t>
            </a:r>
            <a:r>
              <a:rPr lang="en-US" altLang="ja-JP" dirty="0"/>
              <a:t>Sox</a:t>
            </a:r>
            <a:r>
              <a:rPr lang="ja-JP" altLang="en-US" dirty="0"/>
              <a:t>ファミリー遺伝子（注</a:t>
            </a:r>
            <a:r>
              <a:rPr lang="en-US" altLang="ja-JP" dirty="0"/>
              <a:t>1</a:t>
            </a:r>
            <a:r>
              <a:rPr lang="ja-JP" altLang="en-US" dirty="0"/>
              <a:t>）が導入された体細胞を、増殖因子</a:t>
            </a:r>
            <a:r>
              <a:rPr lang="en-US" altLang="ja-JP" dirty="0" err="1"/>
              <a:t>bFGF</a:t>
            </a:r>
            <a:r>
              <a:rPr lang="ja-JP" altLang="en-US" dirty="0"/>
              <a:t>の存在下で培養する、</a:t>
            </a:r>
            <a:r>
              <a:rPr lang="en-US" altLang="ja-JP" dirty="0" err="1"/>
              <a:t>iPS</a:t>
            </a:r>
            <a:r>
              <a:rPr lang="ja-JP" altLang="en-US" dirty="0"/>
              <a:t>細胞の製造方法</a:t>
            </a:r>
            <a:br>
              <a:rPr lang="ja-JP" altLang="en-US" dirty="0"/>
            </a:br>
            <a:r>
              <a:rPr lang="ja-JP" altLang="en-US" dirty="0"/>
              <a:t>（ただし、初期化される体細胞において、前記遺伝子のいずれかが発現している場合には、その遺伝子は導入する遺伝子から除いてもよい）</a:t>
            </a:r>
            <a:endParaRPr lang="en-US" altLang="ja-JP" dirty="0"/>
          </a:p>
          <a:p>
            <a:r>
              <a:rPr lang="ja-JP" altLang="en-US" dirty="0"/>
              <a:t>（</a:t>
            </a:r>
            <a:r>
              <a:rPr lang="en-US" altLang="ja-JP" dirty="0"/>
              <a:t>C</a:t>
            </a:r>
            <a:r>
              <a:rPr lang="ja-JP" altLang="en-US" dirty="0"/>
              <a:t>） 前記（</a:t>
            </a:r>
            <a:r>
              <a:rPr lang="en-US" altLang="ja-JP" dirty="0"/>
              <a:t>A</a:t>
            </a:r>
            <a:r>
              <a:rPr lang="ja-JP" altLang="en-US" dirty="0"/>
              <a:t>）または（</a:t>
            </a:r>
            <a:r>
              <a:rPr lang="en-US" altLang="ja-JP" dirty="0"/>
              <a:t>B</a:t>
            </a:r>
            <a:r>
              <a:rPr lang="ja-JP" altLang="en-US" dirty="0"/>
              <a:t>）に記載の製造方法により</a:t>
            </a:r>
            <a:r>
              <a:rPr lang="en-US" altLang="ja-JP" dirty="0" err="1"/>
              <a:t>iPS</a:t>
            </a:r>
            <a:r>
              <a:rPr lang="ja-JP" altLang="en-US" dirty="0"/>
              <a:t>細胞を製造し、分化誘導する、分化細胞を製造する</a:t>
            </a:r>
            <a:r>
              <a:rPr lang="ja-JP" altLang="en-US" dirty="0" smtClean="0"/>
              <a:t>方法</a:t>
            </a:r>
            <a:r>
              <a:rPr lang="ja-JP" altLang="en-US" dirty="0"/>
              <a:t/>
            </a:r>
            <a:br>
              <a:rPr lang="ja-JP" altLang="en-US" dirty="0"/>
            </a:br>
            <a:endParaRPr kumimoji="1" lang="ja-JP" altLang="en-US" dirty="0"/>
          </a:p>
        </p:txBody>
      </p:sp>
    </p:spTree>
    <p:extLst>
      <p:ext uri="{BB962C8B-B14F-4D97-AF65-F5344CB8AC3E}">
        <p14:creationId xmlns:p14="http://schemas.microsoft.com/office/powerpoint/2010/main" val="20354274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1172</Words>
  <Application>Microsoft Office PowerPoint</Application>
  <PresentationFormat>画面に合わせる (4:3)</PresentationFormat>
  <Paragraphs>137</Paragraphs>
  <Slides>28</Slides>
  <Notes>0</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知的財産・産学連携のこの一年</vt:lpstr>
      <vt:lpstr>２０１１．９月～２０１３．３月</vt:lpstr>
      <vt:lpstr>ファイル交換ソフトWinny</vt:lpstr>
      <vt:lpstr>私的違法ダウンロードの刑罰化</vt:lpstr>
      <vt:lpstr>日本の特許訴訟：アクトス後発医薬品特許侵害訴訟</vt:lpstr>
      <vt:lpstr>プロダクト・バイ・プロセス　クレームの権利範囲 知財高裁　2012年1月27日 判決</vt:lpstr>
      <vt:lpstr>日本の特許訴訟：サトウの切り餅</vt:lpstr>
      <vt:lpstr>「面白い恋人」訴訟</vt:lpstr>
      <vt:lpstr>iPS細胞</vt:lpstr>
      <vt:lpstr>iPhoneやiPad：アップルvsサムスン</vt:lpstr>
      <vt:lpstr>America Invents Act</vt:lpstr>
      <vt:lpstr>米国の動き：ミリアッド社のBRCA遺伝子特許</vt:lpstr>
      <vt:lpstr>欧州の動き</vt:lpstr>
      <vt:lpstr>２０１２年度　Smips 全体セッションを振り返る</vt:lpstr>
      <vt:lpstr>2011年4月14日(土)</vt:lpstr>
      <vt:lpstr>2011年5月12日(土)</vt:lpstr>
      <vt:lpstr>2011年6月9日(土)</vt:lpstr>
      <vt:lpstr>2011年7月7日(土)</vt:lpstr>
      <vt:lpstr>2011年9月8日(土)</vt:lpstr>
      <vt:lpstr>ワークショップ２０１２</vt:lpstr>
      <vt:lpstr>ワークショップ２０１２</vt:lpstr>
      <vt:lpstr>2011年10月6日(土)</vt:lpstr>
      <vt:lpstr>2011年11月10日(土)</vt:lpstr>
      <vt:lpstr>2011年12月10日(土) （15：00－18：30）</vt:lpstr>
      <vt:lpstr>2012年1月12日(土)</vt:lpstr>
      <vt:lpstr>2012年2月9日(土)</vt:lpstr>
      <vt:lpstr>２０１３年度の日程</vt:lpstr>
      <vt:lpstr>2013年度もどうぞよろしく お願いいたします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２０１１年度　Smips 全体セッションを振り返る</dc:title>
  <dc:creator>隅蔵 康一</dc:creator>
  <cp:lastModifiedBy>隅蔵 康一</cp:lastModifiedBy>
  <cp:revision>18</cp:revision>
  <dcterms:created xsi:type="dcterms:W3CDTF">2012-03-10T05:37:42Z</dcterms:created>
  <dcterms:modified xsi:type="dcterms:W3CDTF">2013-03-09T05:18:27Z</dcterms:modified>
</cp:coreProperties>
</file>