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6" r:id="rId1"/>
  </p:sldMasterIdLst>
  <p:notesMasterIdLst>
    <p:notesMasterId r:id="rId17"/>
  </p:notesMasterIdLst>
  <p:sldIdLst>
    <p:sldId id="405" r:id="rId2"/>
    <p:sldId id="435" r:id="rId3"/>
    <p:sldId id="436" r:id="rId4"/>
    <p:sldId id="397" r:id="rId5"/>
    <p:sldId id="431" r:id="rId6"/>
    <p:sldId id="422" r:id="rId7"/>
    <p:sldId id="426" r:id="rId8"/>
    <p:sldId id="428" r:id="rId9"/>
    <p:sldId id="438" r:id="rId10"/>
    <p:sldId id="439" r:id="rId11"/>
    <p:sldId id="430" r:id="rId12"/>
    <p:sldId id="425" r:id="rId13"/>
    <p:sldId id="432" r:id="rId14"/>
    <p:sldId id="437" r:id="rId15"/>
    <p:sldId id="403" r:id="rId1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b="1" kern="1200">
        <a:solidFill>
          <a:srgbClr val="3333CC"/>
        </a:solidFill>
        <a:latin typeface="ＭＳ Ｐゴシック" charset="-128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b="1" kern="1200">
        <a:solidFill>
          <a:srgbClr val="3333CC"/>
        </a:solidFill>
        <a:latin typeface="ＭＳ Ｐゴシック" charset="-128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b="1" kern="1200">
        <a:solidFill>
          <a:srgbClr val="3333CC"/>
        </a:solidFill>
        <a:latin typeface="ＭＳ Ｐゴシック" charset="-128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b="1" kern="1200">
        <a:solidFill>
          <a:srgbClr val="3333CC"/>
        </a:solidFill>
        <a:latin typeface="ＭＳ Ｐゴシック" charset="-128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b="1" kern="1200">
        <a:solidFill>
          <a:srgbClr val="3333CC"/>
        </a:solidFill>
        <a:latin typeface="ＭＳ Ｐゴシック" charset="-128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000" b="1" kern="1200">
        <a:solidFill>
          <a:srgbClr val="3333CC"/>
        </a:solidFill>
        <a:latin typeface="ＭＳ Ｐゴシック" charset="-128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000" b="1" kern="1200">
        <a:solidFill>
          <a:srgbClr val="3333CC"/>
        </a:solidFill>
        <a:latin typeface="ＭＳ Ｐゴシック" charset="-128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000" b="1" kern="1200">
        <a:solidFill>
          <a:srgbClr val="3333CC"/>
        </a:solidFill>
        <a:latin typeface="ＭＳ Ｐゴシック" charset="-128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000" b="1" kern="1200">
        <a:solidFill>
          <a:srgbClr val="3333CC"/>
        </a:solidFill>
        <a:latin typeface="ＭＳ Ｐゴシック" charset="-128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0066"/>
    <a:srgbClr val="0033CC"/>
    <a:srgbClr val="3333CC"/>
    <a:srgbClr val="000000"/>
    <a:srgbClr val="FFFF66"/>
    <a:srgbClr val="CCFFCC"/>
    <a:srgbClr val="CC00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7302" autoAdjust="0"/>
  </p:normalViewPr>
  <p:slideViewPr>
    <p:cSldViewPr>
      <p:cViewPr>
        <p:scale>
          <a:sx n="60" d="100"/>
          <a:sy n="60" d="100"/>
        </p:scale>
        <p:origin x="-2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0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27" d="100"/>
          <a:sy n="27" d="100"/>
        </p:scale>
        <p:origin x="-1296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3BD4170-5AA2-46D6-82D6-26828E694135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9858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fld id="{D87FDEF5-28C1-4550-850A-5A2A3A7157B2}" type="slidenum">
              <a:rPr lang="en-US" altLang="ja-JP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ja-JP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27651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fld id="{FD9FB9CD-B49D-44A1-8D62-2C5FAA5A0D8F}" type="slidenum">
              <a:rPr lang="en-US" altLang="ja-JP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ja-JP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21507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fld id="{DB064E1E-207D-4D76-AE1A-06BDAEC0CEF4}" type="slidenum">
              <a:rPr lang="en-US" altLang="ja-JP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7</a:t>
            </a:fld>
            <a:endParaRPr lang="en-US" altLang="ja-JP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mips.rcast.u-tokyo.ac.jp/topmigi.htm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>
            <a:off x="152400" y="739775"/>
            <a:ext cx="8763000" cy="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/>
          </a:ln>
          <a:extLst/>
        </p:spPr>
        <p:txBody>
          <a:bodyPr wrap="none"/>
          <a:lstStyle/>
          <a:p>
            <a:pPr>
              <a:defRPr/>
            </a:pPr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203200" y="776288"/>
            <a:ext cx="8763000" cy="9001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ja-JP" sz="18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0" name="Picture 45" descr="知的財産マネジメント研究会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6524625"/>
            <a:ext cx="2590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395288" y="65246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400" b="0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産学連携分科会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836613"/>
            <a:ext cx="6781800" cy="1763712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B30A9-3681-432E-BF43-113DCC307E3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73236550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8CFE4-6DBA-403F-84BC-64E8296E12A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11142660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115050" y="122238"/>
            <a:ext cx="1885950" cy="600868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5505450" cy="600868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D43FB-ABAD-449B-A45E-9D686E2A483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036247116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4E313-3E4F-42A9-A321-F95566AAC75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245776837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38446-AE38-45F1-B07D-20425D886F2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81013369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3B00A-91A4-4662-9105-546FE3D4C78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44554901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3636963" cy="529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246563" y="836613"/>
            <a:ext cx="3638550" cy="529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82636-CECB-4541-857E-45C3B5F55D1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85974124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1F36E-C260-472C-B904-F52AFA1EB14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66219025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4B1F-76FF-47E0-90AD-A92B35AB4C8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326863161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8CE0-A374-4C20-AD2C-8A09A458C6F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9833152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5095-0222-41BC-B04A-142DB513BCB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10669526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DAD6-F6F3-4E06-9651-9B218CBDD9A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187239210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smips.rcast.u-tokyo.ac.jp/topmigi.ht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7427913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000" b="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kumimoji="0" sz="1000" b="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000" b="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AA0215E-18FC-4FD1-A058-919DB9C9428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8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39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40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41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42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43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44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45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47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48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49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50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51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52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53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54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55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56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57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58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59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60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61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62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63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64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65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66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67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  <p:sp>
          <p:nvSpPr>
            <p:cNvPr id="1068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  <a:defRPr/>
              </a:pPr>
              <a:endParaRPr lang="ja-JP" altLang="en-US">
                <a:latin typeface="ＭＳ Ｐゴシック" pitchFamily="50" charset="-128"/>
                <a:ea typeface="ＭＳ Ｐゴシック" pitchFamily="50" charset="-128"/>
              </a:endParaRPr>
            </a:p>
          </p:txBody>
        </p:sp>
      </p:grpSp>
      <p:pic>
        <p:nvPicPr>
          <p:cNvPr id="1033" name="Picture 40" descr="知的財産マネジメント研究会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6524625"/>
            <a:ext cx="2590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41"/>
          <p:cNvSpPr>
            <a:spLocks noChangeShapeType="1"/>
          </p:cNvSpPr>
          <p:nvPr/>
        </p:nvSpPr>
        <p:spPr bwMode="auto">
          <a:xfrm>
            <a:off x="152400" y="739775"/>
            <a:ext cx="8763000" cy="0"/>
          </a:xfrm>
          <a:prstGeom prst="line">
            <a:avLst/>
          </a:prstGeom>
          <a:noFill/>
          <a:ln w="19050">
            <a:solidFill>
              <a:srgbClr val="6699FF"/>
            </a:solidFill>
            <a:round/>
            <a:headEnd/>
            <a:tailEnd/>
          </a:ln>
          <a:extLst/>
        </p:spPr>
        <p:txBody>
          <a:bodyPr wrap="none"/>
          <a:lstStyle/>
          <a:p>
            <a:pPr>
              <a:defRPr/>
            </a:pPr>
            <a:endParaRPr lang="ja-JP" altLang="en-US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1035" name="Text Box 42"/>
          <p:cNvSpPr txBox="1">
            <a:spLocks noChangeArrowheads="1"/>
          </p:cNvSpPr>
          <p:nvPr/>
        </p:nvSpPr>
        <p:spPr bwMode="auto">
          <a:xfrm>
            <a:off x="203200" y="776288"/>
            <a:ext cx="8763000" cy="9001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ja-JP" sz="18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61" name="Text Box 45"/>
          <p:cNvSpPr txBox="1">
            <a:spLocks noChangeArrowheads="1"/>
          </p:cNvSpPr>
          <p:nvPr/>
        </p:nvSpPr>
        <p:spPr bwMode="auto">
          <a:xfrm>
            <a:off x="395288" y="652462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400" b="0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rPr>
              <a:t>産学連携分科会</a:t>
            </a:r>
          </a:p>
        </p:txBody>
      </p:sp>
      <p:sp>
        <p:nvSpPr>
          <p:cNvPr id="1037" name="Rectangle 46"/>
          <p:cNvSpPr>
            <a:spLocks noChangeArrowheads="1"/>
          </p:cNvSpPr>
          <p:nvPr/>
        </p:nvSpPr>
        <p:spPr bwMode="gray">
          <a:xfrm>
            <a:off x="3494088" y="6691313"/>
            <a:ext cx="2232025" cy="122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kumimoji="0" lang="en-US" altLang="ja-JP" sz="800" b="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Arial" charset="0"/>
              </a:rPr>
              <a:t>©</a:t>
            </a:r>
            <a:r>
              <a:rPr kumimoji="0" lang="en-US" altLang="ja-JP" sz="800" b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2006 smips</a:t>
            </a:r>
            <a:r>
              <a:rPr kumimoji="0" lang="ja-JP" altLang="en-US" sz="800" b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産学連携分科会 </a:t>
            </a:r>
            <a:r>
              <a:rPr kumimoji="0" lang="en-US" altLang="ja-JP" sz="800" b="0">
                <a:solidFill>
                  <a:schemeClr val="tx1"/>
                </a:solidFill>
                <a:latin typeface="Arial" charset="0"/>
                <a:ea typeface="ＭＳ Ｐゴシック" pitchFamily="50" charset="-128"/>
              </a:rPr>
              <a:t>All Rights Reserved</a:t>
            </a:r>
            <a:endParaRPr kumimoji="0" lang="ja-JP" altLang="ja-JP" sz="800" b="0">
              <a:solidFill>
                <a:schemeClr val="tx1"/>
              </a:solidFill>
              <a:latin typeface="Arial" charset="0"/>
              <a:ea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  <p:sldLayoutId id="214748367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1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14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12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12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12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12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12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8134350" cy="1470025"/>
          </a:xfrm>
        </p:spPr>
        <p:txBody>
          <a:bodyPr/>
          <a:lstStyle/>
          <a:p>
            <a:r>
              <a:rPr lang="en-US" altLang="ja-JP" sz="3600" smtClean="0"/>
              <a:t>Smips</a:t>
            </a:r>
            <a:r>
              <a:rPr lang="ja-JP" altLang="en-US" sz="3600" smtClean="0"/>
              <a:t>産学連携分科会</a:t>
            </a:r>
            <a:br>
              <a:rPr lang="ja-JP" altLang="en-US" sz="3600" smtClean="0"/>
            </a:br>
            <a:r>
              <a:rPr lang="en-US" altLang="ja-JP" sz="3600" smtClean="0"/>
              <a:t>2012</a:t>
            </a:r>
            <a:r>
              <a:rPr lang="ja-JP" altLang="en-US" sz="3600" smtClean="0"/>
              <a:t>年度活動報告と</a:t>
            </a:r>
            <a:r>
              <a:rPr lang="en-US" altLang="ja-JP" sz="3600" smtClean="0"/>
              <a:t>2013</a:t>
            </a:r>
            <a:r>
              <a:rPr lang="ja-JP" altLang="en-US" sz="3600" smtClean="0"/>
              <a:t>年度活動計画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b="1" smtClean="0">
                <a:solidFill>
                  <a:schemeClr val="tx2"/>
                </a:solidFill>
              </a:rPr>
              <a:t>産学連携分科会オーガナイザー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ja-JP" b="1" smtClean="0">
                <a:solidFill>
                  <a:schemeClr val="tx2"/>
                </a:solidFill>
              </a:rPr>
              <a:t>長壁健</a:t>
            </a:r>
            <a:r>
              <a:rPr lang="ja-JP" altLang="en-US" b="1" smtClean="0">
                <a:solidFill>
                  <a:schemeClr val="tx2"/>
                </a:solidFill>
              </a:rPr>
              <a:t/>
            </a:r>
            <a:br>
              <a:rPr lang="ja-JP" altLang="en-US" b="1" smtClean="0">
                <a:solidFill>
                  <a:schemeClr val="tx2"/>
                </a:solidFill>
              </a:rPr>
            </a:br>
            <a:r>
              <a:rPr lang="ja-JP" altLang="ja-JP" b="1" smtClean="0">
                <a:solidFill>
                  <a:schemeClr val="tx2"/>
                </a:solidFill>
              </a:rPr>
              <a:t>鈴木睦昭</a:t>
            </a:r>
            <a:r>
              <a:rPr lang="ja-JP" altLang="en-US" b="1" smtClean="0">
                <a:solidFill>
                  <a:schemeClr val="tx2"/>
                </a:solidFill>
              </a:rPr>
              <a:t/>
            </a:r>
            <a:br>
              <a:rPr lang="ja-JP" altLang="en-US" b="1" smtClean="0">
                <a:solidFill>
                  <a:schemeClr val="tx2"/>
                </a:solidFill>
              </a:rPr>
            </a:br>
            <a:r>
              <a:rPr lang="ja-JP" altLang="ja-JP" b="1" smtClean="0">
                <a:solidFill>
                  <a:schemeClr val="tx2"/>
                </a:solidFill>
              </a:rPr>
              <a:t>杉浦美紀彦</a:t>
            </a:r>
            <a:r>
              <a:rPr lang="ja-JP" altLang="en-US" b="1" smtClean="0">
                <a:solidFill>
                  <a:schemeClr val="tx2"/>
                </a:solidFill>
              </a:rPr>
              <a:t/>
            </a:r>
            <a:br>
              <a:rPr lang="ja-JP" altLang="en-US" b="1" smtClean="0">
                <a:solidFill>
                  <a:schemeClr val="tx2"/>
                </a:solidFill>
              </a:rPr>
            </a:br>
            <a:r>
              <a:rPr lang="ja-JP" altLang="ja-JP" b="1" smtClean="0">
                <a:solidFill>
                  <a:schemeClr val="tx2"/>
                </a:solidFill>
              </a:rPr>
              <a:t>林聖子</a:t>
            </a:r>
            <a:r>
              <a:rPr lang="ja-JP" altLang="en-US" b="1" smtClean="0">
                <a:solidFill>
                  <a:schemeClr val="tx2"/>
                </a:solidFill>
              </a:rPr>
              <a:t/>
            </a:r>
            <a:br>
              <a:rPr lang="ja-JP" altLang="en-US" b="1" smtClean="0">
                <a:solidFill>
                  <a:schemeClr val="tx2"/>
                </a:solidFill>
              </a:rPr>
            </a:br>
            <a:r>
              <a:rPr lang="ja-JP" altLang="ja-JP" b="1" smtClean="0">
                <a:solidFill>
                  <a:schemeClr val="tx2"/>
                </a:solidFill>
              </a:rPr>
              <a:t>矢上清乃</a:t>
            </a:r>
            <a:endParaRPr lang="zh-CN" altLang="en-US" b="1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endParaRPr lang="ja-JP" alt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786688" cy="569912"/>
          </a:xfrm>
        </p:spPr>
        <p:txBody>
          <a:bodyPr/>
          <a:lstStyle/>
          <a:p>
            <a:r>
              <a:rPr lang="en-US" altLang="ja-JP" smtClean="0"/>
              <a:t>12</a:t>
            </a:r>
            <a:r>
              <a:rPr lang="ja-JP" altLang="en-US" smtClean="0"/>
              <a:t>月（分科会：</a:t>
            </a:r>
            <a:r>
              <a:rPr lang="ja-JP" altLang="en-US" smtClean="0">
                <a:solidFill>
                  <a:schemeClr val="tx1"/>
                </a:solidFill>
              </a:rPr>
              <a:t>産学連携分科会と</a:t>
            </a:r>
            <a:r>
              <a:rPr kumimoji="0" lang="zh-CN" altLang="en-US" smtClean="0">
                <a:solidFill>
                  <a:schemeClr val="tx1"/>
                </a:solidFill>
              </a:rPr>
              <a:t>特許戦略工学分科会</a:t>
            </a:r>
            <a:r>
              <a:rPr kumimoji="0" lang="ja-JP" altLang="en-US" smtClean="0">
                <a:solidFill>
                  <a:schemeClr val="tx1"/>
                </a:solidFill>
              </a:rPr>
              <a:t>との共同企画</a:t>
            </a:r>
            <a:r>
              <a:rPr lang="ja-JP" altLang="en-US" smtClean="0"/>
              <a:t>）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900" y="836613"/>
            <a:ext cx="8982075" cy="6021387"/>
          </a:xfrm>
        </p:spPr>
        <p:txBody>
          <a:bodyPr/>
          <a:lstStyle/>
          <a:p>
            <a:r>
              <a:rPr lang="ja-JP" altLang="en-US" b="1" smtClean="0"/>
              <a:t>講師：</a:t>
            </a:r>
            <a:r>
              <a:rPr lang="zh-TW" altLang="en-US" b="1" smtClean="0"/>
              <a:t>品田</a:t>
            </a:r>
            <a:r>
              <a:rPr lang="ja-JP" altLang="en-US" b="1" smtClean="0"/>
              <a:t>　</a:t>
            </a:r>
            <a:r>
              <a:rPr lang="zh-TW" altLang="en-US" b="1" smtClean="0"/>
              <a:t>誠司 </a:t>
            </a:r>
            <a:r>
              <a:rPr lang="ja-JP" altLang="en-US" b="1" smtClean="0"/>
              <a:t>氏</a:t>
            </a:r>
            <a:r>
              <a:rPr lang="zh-TW" altLang="en-US" b="1" smtClean="0"/>
              <a:t>（仙台市経済局産業創出部産学連携推進課　課長）</a:t>
            </a:r>
            <a:endParaRPr lang="ja-JP" altLang="en-US" b="1" smtClean="0"/>
          </a:p>
          <a:p>
            <a:r>
              <a:rPr lang="ja-JP" altLang="en-US" b="1" smtClean="0"/>
              <a:t>演題：</a:t>
            </a:r>
            <a:r>
              <a:rPr kumimoji="0" lang="ja-JP" altLang="en-US" b="1" smtClean="0">
                <a:solidFill>
                  <a:srgbClr val="FF0000"/>
                </a:solidFill>
              </a:rPr>
              <a:t>東日本大震災地域の中小企業復興への広域産学官連携</a:t>
            </a:r>
            <a:endParaRPr lang="ja-JP" altLang="en-US" b="1" smtClean="0"/>
          </a:p>
          <a:p>
            <a:r>
              <a:rPr lang="ja-JP" altLang="en-US" b="1" smtClean="0"/>
              <a:t>講演内容：</a:t>
            </a:r>
          </a:p>
          <a:p>
            <a:pPr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CC"/>
                </a:solidFill>
              </a:rPr>
              <a:t>１．仙台市の現状と課題</a:t>
            </a:r>
            <a:endParaRPr lang="en-US" altLang="ja-JP" b="1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CC"/>
                </a:solidFill>
              </a:rPr>
              <a:t>２．震災被害を振り返る</a:t>
            </a:r>
            <a:endParaRPr lang="en-US" altLang="ja-JP" b="1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CC"/>
                </a:solidFill>
              </a:rPr>
              <a:t>３．産学官連携ラウンドテーブル　</a:t>
            </a:r>
            <a:r>
              <a:rPr lang="en-US" altLang="ja-JP" b="1" smtClean="0">
                <a:solidFill>
                  <a:srgbClr val="0033CC"/>
                </a:solidFill>
              </a:rPr>
              <a:t>H15</a:t>
            </a:r>
            <a:r>
              <a:rPr lang="ja-JP" altLang="en-US" b="1" smtClean="0">
                <a:solidFill>
                  <a:srgbClr val="0033CC"/>
                </a:solidFill>
              </a:rPr>
              <a:t>より</a:t>
            </a:r>
          </a:p>
          <a:p>
            <a:pPr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CC"/>
                </a:solidFill>
              </a:rPr>
              <a:t>　　御用聞き型企業訪問事業等・・・・・・・</a:t>
            </a:r>
            <a:r>
              <a:rPr lang="ja-JP" altLang="en-US" b="1" smtClean="0">
                <a:solidFill>
                  <a:srgbClr val="FF0066"/>
                </a:solidFill>
              </a:rPr>
              <a:t>「仙台堀切川モデル」</a:t>
            </a:r>
            <a:r>
              <a:rPr lang="ja-JP" altLang="en-US" b="1" smtClean="0">
                <a:solidFill>
                  <a:srgbClr val="0033CC"/>
                </a:solidFill>
              </a:rPr>
              <a:t>（林聖子学会発表）</a:t>
            </a:r>
            <a:endParaRPr lang="en-US" altLang="ja-JP" b="1" smtClean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CC"/>
                </a:solidFill>
              </a:rPr>
              <a:t>　　→震災復興版</a:t>
            </a:r>
            <a:endParaRPr lang="en-US" altLang="ja-JP" smtClean="0"/>
          </a:p>
          <a:p>
            <a:pPr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CC"/>
                </a:solidFill>
              </a:rPr>
              <a:t>４．震災復興都市間連携販路開拓等支援事業</a:t>
            </a:r>
          </a:p>
          <a:p>
            <a:pPr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CC"/>
                </a:solidFill>
              </a:rPr>
              <a:t>　　堀切川先生による拡大版御用聞き型企業訪問</a:t>
            </a:r>
          </a:p>
          <a:p>
            <a:pPr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CC"/>
                </a:solidFill>
              </a:rPr>
              <a:t>　　ビジネスマッチング・・・・売り先確保が重要</a:t>
            </a:r>
            <a:endParaRPr lang="en-US" altLang="ja-JP" b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６月　</a:t>
            </a:r>
            <a:r>
              <a:rPr lang="en-US" altLang="ja-JP" dirty="0" smtClean="0"/>
              <a:t>URA</a:t>
            </a:r>
            <a:r>
              <a:rPr lang="ja-JP" altLang="en-US" dirty="0" smtClean="0"/>
              <a:t>特集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836613"/>
            <a:ext cx="8982075" cy="6021387"/>
          </a:xfrm>
        </p:spPr>
        <p:txBody>
          <a:bodyPr/>
          <a:lstStyle/>
          <a:p>
            <a:r>
              <a:rPr lang="ja-JP" altLang="en-US" sz="1800" b="1" dirty="0" smtClean="0"/>
              <a:t>講師：諏訪　桃子　氏</a:t>
            </a:r>
            <a:endParaRPr lang="en-US" altLang="ja-JP" sz="1800" b="1" dirty="0" smtClean="0"/>
          </a:p>
          <a:p>
            <a:pPr marL="342900" lvl="1" indent="-342900">
              <a:buClr>
                <a:schemeClr val="tx2"/>
              </a:buClr>
              <a:buNone/>
            </a:pPr>
            <a:r>
              <a:rPr lang="en-US" altLang="ja-JP" sz="1800" dirty="0">
                <a:cs typeface="+mn-cs"/>
              </a:rPr>
              <a:t>	</a:t>
            </a:r>
            <a:r>
              <a:rPr lang="en-US" altLang="ja-JP" sz="1800" dirty="0" smtClean="0">
                <a:cs typeface="+mn-cs"/>
              </a:rPr>
              <a:t>	</a:t>
            </a:r>
            <a:r>
              <a:rPr lang="ja-JP" altLang="en-US" sz="1800" dirty="0" smtClean="0">
                <a:cs typeface="+mn-cs"/>
              </a:rPr>
              <a:t>東京</a:t>
            </a:r>
            <a:r>
              <a:rPr lang="ja-JP" altLang="en-US" sz="1800" dirty="0">
                <a:cs typeface="+mn-cs"/>
              </a:rPr>
              <a:t>農工大学　研究戦略センター　</a:t>
            </a:r>
            <a:r>
              <a:rPr lang="ja-JP" altLang="en-US" sz="1800" dirty="0" smtClean="0">
                <a:cs typeface="+mn-cs"/>
              </a:rPr>
              <a:t>リサーチアドミニストレーター</a:t>
            </a:r>
            <a:endParaRPr lang="ja-JP" altLang="en-US" sz="1800" dirty="0">
              <a:cs typeface="+mn-cs"/>
            </a:endParaRPr>
          </a:p>
          <a:p>
            <a:r>
              <a:rPr lang="ja-JP" altLang="en-US" sz="1800" b="1" dirty="0" smtClean="0"/>
              <a:t>モデレーター：根本　藍　氏</a:t>
            </a:r>
            <a:endParaRPr lang="en-US" altLang="ja-JP" sz="1800" b="1" dirty="0" smtClean="0"/>
          </a:p>
          <a:p>
            <a:pPr marL="0" indent="0">
              <a:buNone/>
            </a:pPr>
            <a:r>
              <a:rPr lang="en-US" altLang="ja-JP" sz="1800" dirty="0"/>
              <a:t>	</a:t>
            </a:r>
            <a:r>
              <a:rPr lang="ja-JP" altLang="en-US" sz="1800" dirty="0" smtClean="0"/>
              <a:t>かわさき</a:t>
            </a:r>
            <a:r>
              <a:rPr lang="ja-JP" altLang="en-US" sz="1800" dirty="0"/>
              <a:t>新産業創造センターＫＢＩＣ　産学官連携</a:t>
            </a:r>
            <a:r>
              <a:rPr lang="ja-JP" altLang="en-US" sz="1800" dirty="0" smtClean="0"/>
              <a:t>コーディネーター</a:t>
            </a:r>
            <a:endParaRPr lang="ja-JP" altLang="en-US" sz="1800" b="1" dirty="0" smtClean="0"/>
          </a:p>
          <a:p>
            <a:endParaRPr lang="en-US" altLang="ja-JP" sz="1800" b="1" dirty="0" smtClean="0"/>
          </a:p>
          <a:p>
            <a:r>
              <a:rPr lang="ja-JP" altLang="en-US" sz="1800" b="1" dirty="0" smtClean="0"/>
              <a:t>演題：</a:t>
            </a:r>
            <a:r>
              <a:rPr lang="ja-JP" altLang="en-US" sz="1800" b="1" dirty="0">
                <a:solidFill>
                  <a:srgbClr val="000000"/>
                </a:solidFill>
                <a:latin typeface="Century" pitchFamily="18" charset="0"/>
              </a:rPr>
              <a:t>リサーチアドミニストレーターの</a:t>
            </a:r>
            <a:r>
              <a:rPr lang="ja-JP" altLang="en-US" sz="1800" b="1" dirty="0" smtClean="0">
                <a:solidFill>
                  <a:srgbClr val="000000"/>
                </a:solidFill>
                <a:latin typeface="Century" pitchFamily="18" charset="0"/>
              </a:rPr>
              <a:t>日々</a:t>
            </a:r>
            <a:endParaRPr lang="en-US" altLang="ja-JP" sz="1800" b="1" dirty="0" smtClean="0">
              <a:solidFill>
                <a:srgbClr val="000000"/>
              </a:solidFill>
              <a:latin typeface="Century" pitchFamily="18" charset="0"/>
            </a:endParaRPr>
          </a:p>
          <a:p>
            <a:endParaRPr lang="ja-JP" altLang="en-US" sz="1800" dirty="0" smtClean="0"/>
          </a:p>
          <a:p>
            <a:r>
              <a:rPr lang="ja-JP" altLang="en-US" sz="1800" b="1" dirty="0" smtClean="0"/>
              <a:t>講演内容：</a:t>
            </a:r>
          </a:p>
          <a:p>
            <a:pPr>
              <a:buNone/>
            </a:pPr>
            <a:r>
              <a:rPr lang="ja-JP" altLang="en-US" sz="1800" dirty="0" smtClean="0"/>
              <a:t>　農工大の</a:t>
            </a:r>
            <a:r>
              <a:rPr lang="en-US" altLang="ja-JP" sz="1800" dirty="0" smtClean="0"/>
              <a:t>URA</a:t>
            </a:r>
            <a:r>
              <a:rPr lang="ja-JP" altLang="en-US" sz="1800" dirty="0" smtClean="0"/>
              <a:t>システムをご紹介</a:t>
            </a:r>
            <a:r>
              <a:rPr lang="ja-JP" altLang="en-US" sz="1800" dirty="0" err="1" smtClean="0"/>
              <a:t>い</a:t>
            </a:r>
            <a:r>
              <a:rPr lang="ja-JP" altLang="en-US" sz="1800" dirty="0" smtClean="0"/>
              <a:t>ただ</a:t>
            </a:r>
            <a:r>
              <a:rPr lang="ja-JP" altLang="en-US" sz="1800" dirty="0" err="1" smtClean="0"/>
              <a:t>きま</a:t>
            </a: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した。</a:t>
            </a: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　</a:t>
            </a: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ライセンスアソシエイト</a:t>
            </a:r>
            <a:r>
              <a:rPr lang="ja-JP" altLang="en-US" sz="1800" dirty="0" smtClean="0"/>
              <a:t>分科会と若手</a:t>
            </a: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研究者のための知的財産リテラシー分科会</a:t>
            </a: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の</a:t>
            </a:r>
            <a:r>
              <a:rPr lang="ja-JP" altLang="en-US" sz="1800" dirty="0" smtClean="0"/>
              <a:t>合同セッションで</a:t>
            </a:r>
            <a:r>
              <a:rPr lang="ja-JP" altLang="en-US" sz="1800" dirty="0" smtClean="0"/>
              <a:t>、高橋真木子氏＠理研を</a:t>
            </a: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まねいており、</a:t>
            </a:r>
            <a:r>
              <a:rPr lang="en-US" altLang="ja-JP" sz="1800" dirty="0" smtClean="0"/>
              <a:t>6</a:t>
            </a:r>
            <a:r>
              <a:rPr lang="ja-JP" altLang="en-US" sz="1800" dirty="0" smtClean="0"/>
              <a:t>月は</a:t>
            </a:r>
            <a:r>
              <a:rPr lang="en-US" altLang="ja-JP" sz="1800" dirty="0" smtClean="0"/>
              <a:t>URA</a:t>
            </a:r>
            <a:r>
              <a:rPr lang="ja-JP" altLang="en-US" sz="1800" dirty="0" smtClean="0"/>
              <a:t>特集。</a:t>
            </a: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その後の懇親会も大盛況。</a:t>
            </a:r>
            <a:endParaRPr lang="en-US" altLang="ja-JP" sz="1800" dirty="0" smtClean="0"/>
          </a:p>
        </p:txBody>
      </p:sp>
      <p:pic>
        <p:nvPicPr>
          <p:cNvPr id="4" name="図 3" descr="ura特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212976"/>
            <a:ext cx="3751064" cy="281329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10</a:t>
            </a:r>
            <a:r>
              <a:rPr lang="ja-JP" altLang="en-US" dirty="0" smtClean="0"/>
              <a:t>月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7786688" cy="5294312"/>
          </a:xfrm>
        </p:spPr>
        <p:txBody>
          <a:bodyPr/>
          <a:lstStyle/>
          <a:p>
            <a:pPr>
              <a:defRPr/>
            </a:pPr>
            <a:r>
              <a:rPr lang="ja-JP" altLang="en-US" b="1" dirty="0" smtClean="0"/>
              <a:t>講師：山本　佳世子　氏</a:t>
            </a:r>
          </a:p>
          <a:p>
            <a:pPr>
              <a:buNone/>
              <a:defRPr/>
            </a:pPr>
            <a:r>
              <a:rPr lang="ja-JP" altLang="en-US" dirty="0" smtClean="0"/>
              <a:t>　　　　　</a:t>
            </a:r>
            <a:r>
              <a:rPr lang="zh-TW" altLang="en-US" dirty="0"/>
              <a:t>日刊工業新聞社　論説委員兼編集委員）</a:t>
            </a:r>
            <a:endParaRPr lang="en-US" altLang="zh-TW" dirty="0" smtClean="0"/>
          </a:p>
          <a:p>
            <a:pPr>
              <a:buFont typeface="Wingdings" pitchFamily="2" charset="2"/>
              <a:buNone/>
              <a:defRPr/>
            </a:pPr>
            <a:endParaRPr lang="ja-JP" altLang="en-US" dirty="0" smtClean="0"/>
          </a:p>
          <a:p>
            <a:pPr>
              <a:defRPr/>
            </a:pPr>
            <a:r>
              <a:rPr lang="ja-JP" altLang="en-US" b="1" dirty="0" smtClean="0"/>
              <a:t>演題：</a:t>
            </a:r>
            <a:r>
              <a:rPr lang="en-US" altLang="ja-JP" b="1" dirty="0">
                <a:solidFill>
                  <a:srgbClr val="000000"/>
                </a:solidFill>
                <a:latin typeface="Century" pitchFamily="18" charset="0"/>
              </a:rPr>
              <a:t>『</a:t>
            </a:r>
            <a:r>
              <a:rPr lang="ja-JP" altLang="en-US" b="1" dirty="0">
                <a:solidFill>
                  <a:srgbClr val="000000"/>
                </a:solidFill>
                <a:latin typeface="Century" pitchFamily="18" charset="0"/>
              </a:rPr>
              <a:t>研究費が増やせるメディア活用術</a:t>
            </a:r>
            <a:endParaRPr lang="ja-JP" altLang="en-US" dirty="0" smtClean="0"/>
          </a:p>
          <a:p>
            <a:pPr>
              <a:buFont typeface="Wingdings" pitchFamily="2" charset="2"/>
              <a:buNone/>
              <a:defRPr/>
            </a:pPr>
            <a:endParaRPr lang="ja-JP" altLang="en-US" dirty="0" smtClean="0"/>
          </a:p>
          <a:p>
            <a:pPr>
              <a:defRPr/>
            </a:pPr>
            <a:r>
              <a:rPr lang="ja-JP" altLang="en-US" b="1" dirty="0" smtClean="0"/>
              <a:t>講演内容：</a:t>
            </a:r>
          </a:p>
          <a:p>
            <a:pPr>
              <a:buNone/>
              <a:defRPr/>
            </a:pPr>
            <a:r>
              <a:rPr lang="ja-JP" altLang="en-US" dirty="0" smtClean="0"/>
              <a:t>「研究費が増やせるメディア活用術」を元に、「なぜ、伝わらない？」に</a:t>
            </a:r>
            <a:endParaRPr lang="en-US" altLang="ja-JP" dirty="0" smtClean="0"/>
          </a:p>
          <a:p>
            <a:pPr>
              <a:buNone/>
              <a:defRPr/>
            </a:pPr>
            <a:r>
              <a:rPr lang="ja-JP" altLang="en-US" dirty="0" smtClean="0"/>
              <a:t>答えます。</a:t>
            </a:r>
            <a:endParaRPr lang="en-US" altLang="ja-JP" dirty="0" smtClean="0"/>
          </a:p>
          <a:p>
            <a:pPr>
              <a:buNone/>
              <a:defRPr/>
            </a:pPr>
            <a:r>
              <a:rPr lang="ja-JP" altLang="en-US" dirty="0" smtClean="0"/>
              <a:t>　科学技術・産学連携記者が答える</a:t>
            </a:r>
            <a:endParaRPr lang="en-US" altLang="ja-JP" dirty="0" smtClean="0"/>
          </a:p>
          <a:p>
            <a:pPr>
              <a:buNone/>
              <a:defRPr/>
            </a:pPr>
            <a:r>
              <a:rPr lang="ja-JP" altLang="en-US" dirty="0" smtClean="0"/>
              <a:t>実践ノウハウを中心に、産学連携、</a:t>
            </a:r>
            <a:endParaRPr lang="en-US" altLang="ja-JP" dirty="0" smtClean="0"/>
          </a:p>
          <a:p>
            <a:pPr>
              <a:buNone/>
              <a:defRPr/>
            </a:pPr>
            <a:r>
              <a:rPr lang="ja-JP" altLang="en-US" dirty="0" smtClean="0"/>
              <a:t>広報、科学技術コミュニケーションに</a:t>
            </a:r>
            <a:endParaRPr lang="en-US" altLang="ja-JP" dirty="0" smtClean="0"/>
          </a:p>
          <a:p>
            <a:pPr>
              <a:buNone/>
              <a:defRPr/>
            </a:pPr>
            <a:r>
              <a:rPr lang="ja-JP" altLang="en-US" dirty="0" smtClean="0"/>
              <a:t>ついてのお話しいただきました。</a:t>
            </a:r>
          </a:p>
        </p:txBody>
      </p:sp>
      <p:pic>
        <p:nvPicPr>
          <p:cNvPr id="4" name="図 3" descr="（山本）DSC05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501008"/>
            <a:ext cx="4463987" cy="297599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11</a:t>
            </a:r>
            <a:r>
              <a:rPr lang="ja-JP" altLang="en-US" dirty="0" smtClean="0"/>
              <a:t>月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2"/>
            <a:ext cx="7786688" cy="5832747"/>
          </a:xfrm>
        </p:spPr>
        <p:txBody>
          <a:bodyPr/>
          <a:lstStyle/>
          <a:p>
            <a:r>
              <a:rPr lang="ja-JP" altLang="en-US" b="1" dirty="0" smtClean="0"/>
              <a:t>講師：山岸　卓視 　氏</a:t>
            </a:r>
          </a:p>
          <a:p>
            <a:pPr>
              <a:buNone/>
            </a:pPr>
            <a:r>
              <a:rPr lang="ja-JP" altLang="en-US" dirty="0" smtClean="0"/>
              <a:t>　　　　　　理化学研究所　社会知創成事業　連携推進部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</a:t>
            </a:r>
            <a:r>
              <a:rPr lang="ja-JP" altLang="en-US" dirty="0" smtClean="0"/>
              <a:t> 知財創出・活用課　係長</a:t>
            </a:r>
          </a:p>
          <a:p>
            <a:r>
              <a:rPr lang="ja-JP" altLang="en-US" b="1" dirty="0" smtClean="0"/>
              <a:t>演題：</a:t>
            </a:r>
            <a:r>
              <a:rPr lang="ja-JP" altLang="en-US" b="1" dirty="0">
                <a:solidFill>
                  <a:srgbClr val="000000"/>
                </a:solidFill>
                <a:latin typeface="Century" pitchFamily="18" charset="0"/>
              </a:rPr>
              <a:t>理研の産学連携とライフサイエンス分野の知財</a:t>
            </a:r>
            <a:r>
              <a:rPr lang="ja-JP" altLang="en-US" b="1" dirty="0" smtClean="0">
                <a:solidFill>
                  <a:srgbClr val="000000"/>
                </a:solidFill>
                <a:latin typeface="Century" pitchFamily="18" charset="0"/>
              </a:rPr>
              <a:t>マネジメント</a:t>
            </a:r>
            <a:endParaRPr lang="ja-JP" altLang="en-US" dirty="0" smtClean="0"/>
          </a:p>
          <a:p>
            <a:r>
              <a:rPr lang="ja-JP" altLang="en-US" b="1" dirty="0" smtClean="0"/>
              <a:t>講演内容：</a:t>
            </a:r>
          </a:p>
          <a:p>
            <a:pPr>
              <a:buNone/>
            </a:pPr>
            <a:r>
              <a:rPr lang="ja-JP" altLang="en-US" dirty="0" smtClean="0"/>
              <a:t>　研究所においては、大学とは異なる研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究所に特有の知財マネジメントが必要で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あります。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山岸卓視 </a:t>
            </a:r>
            <a:r>
              <a:rPr lang="ja-JP" altLang="en-US" dirty="0" err="1" smtClean="0"/>
              <a:t>さんに</a:t>
            </a:r>
            <a:r>
              <a:rPr lang="ja-JP" altLang="en-US" dirty="0" smtClean="0"/>
              <a:t>理化学研究所の概要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及び産学連携への取り組み、また実用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化を見据えたライフサイエンス分野の知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財マネジメントに関 し、その考え方や取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り組みを一実務者の視点からの紹介を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いただきました。</a:t>
            </a:r>
          </a:p>
          <a:p>
            <a:pPr>
              <a:buFont typeface="Wingdings" pitchFamily="2" charset="2"/>
              <a:buNone/>
            </a:pPr>
            <a:endParaRPr lang="ja-JP" altLang="en-US" dirty="0" smtClean="0"/>
          </a:p>
        </p:txBody>
      </p:sp>
      <p:pic>
        <p:nvPicPr>
          <p:cNvPr id="4" name="図 3" descr="（山岸）PB101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356992"/>
            <a:ext cx="3995936" cy="29969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</a:t>
            </a:r>
            <a:r>
              <a:rPr lang="ja-JP" altLang="en-US" dirty="0" smtClean="0"/>
              <a:t>月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2"/>
            <a:ext cx="7786688" cy="5760739"/>
          </a:xfrm>
        </p:spPr>
        <p:txBody>
          <a:bodyPr/>
          <a:lstStyle/>
          <a:p>
            <a:r>
              <a:rPr lang="ja-JP" altLang="en-US" b="1" dirty="0" smtClean="0"/>
              <a:t>講師：白井　哲哉　氏</a:t>
            </a:r>
          </a:p>
          <a:p>
            <a:pPr>
              <a:buNone/>
            </a:pPr>
            <a:r>
              <a:rPr lang="ja-JP" altLang="en-US" dirty="0" smtClean="0"/>
              <a:t>　　　　　　京都大学リサーチアドミニストレーター</a:t>
            </a:r>
            <a:endParaRPr lang="en-US" altLang="ja-JP" dirty="0" smtClean="0"/>
          </a:p>
          <a:p>
            <a:r>
              <a:rPr lang="ja-JP" altLang="en-US" b="1" dirty="0" smtClean="0"/>
              <a:t>演題：リサーチアドミニストレーターの仕事</a:t>
            </a:r>
            <a:endParaRPr lang="ja-JP" altLang="en-US" dirty="0" smtClean="0"/>
          </a:p>
          <a:p>
            <a:r>
              <a:rPr lang="ja-JP" altLang="en-US" b="1" dirty="0" smtClean="0"/>
              <a:t>講演内容：</a:t>
            </a:r>
          </a:p>
          <a:p>
            <a:pPr>
              <a:buNone/>
            </a:pPr>
            <a:r>
              <a:rPr lang="ja-JP" altLang="en-US" sz="1800" dirty="0" smtClean="0"/>
              <a:t>　・</a:t>
            </a:r>
            <a:r>
              <a:rPr lang="en-US" altLang="ja-JP" sz="1800" dirty="0" smtClean="0"/>
              <a:t>URA</a:t>
            </a:r>
            <a:r>
              <a:rPr lang="ja-JP" altLang="en-US" sz="1800" dirty="0" smtClean="0"/>
              <a:t>はどんな仕事か？その現状と将来</a:t>
            </a: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　・自分の研究や技術がどんな形で今の仕事に結び付いたか？</a:t>
            </a: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　・研究所と大学では、研究や技術のどんなところが違うのか？</a:t>
            </a: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　・大学でのキャリアパスや人材育成はどのように行われているのか</a:t>
            </a: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　・仕事の範囲はどこまで</a:t>
            </a:r>
            <a:r>
              <a:rPr lang="en-US" altLang="ja-JP" sz="1800" dirty="0" smtClean="0"/>
              <a:t>-</a:t>
            </a:r>
            <a:r>
              <a:rPr lang="ja-JP" altLang="en-US" sz="1800" dirty="0" smtClean="0"/>
              <a:t>規制対応、アウトリーチ対応</a:t>
            </a:r>
            <a:br>
              <a:rPr lang="ja-JP" altLang="en-US" sz="1800" dirty="0" smtClean="0"/>
            </a:b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京都大学 </a:t>
            </a:r>
            <a:r>
              <a:rPr lang="en-US" altLang="ja-JP" sz="1800" dirty="0" smtClean="0"/>
              <a:t>KURA</a:t>
            </a:r>
            <a:r>
              <a:rPr lang="ja-JP" altLang="en-US" sz="1800" dirty="0" smtClean="0"/>
              <a:t>の仕事は企画支援、運営支援、</a:t>
            </a: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広報支援があり、また、よりよい研究環境の形成を</a:t>
            </a: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行っていて、たとえば、「科研費申請書の教科書」を</a:t>
            </a: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学内に配布することなども行っています。</a:t>
            </a:r>
            <a:br>
              <a:rPr lang="ja-JP" altLang="en-US" sz="1800" dirty="0" smtClean="0"/>
            </a:br>
            <a:r>
              <a:rPr lang="ja-JP" altLang="en-US" sz="1800" dirty="0" smtClean="0"/>
              <a:t>などいろいろと具体的な話も聞けました。</a:t>
            </a:r>
          </a:p>
        </p:txBody>
      </p:sp>
      <p:pic>
        <p:nvPicPr>
          <p:cNvPr id="5" name="図 4" descr="（白井）IMG_1598.JPG"/>
          <p:cNvPicPr>
            <a:picLocks noChangeAspect="1"/>
          </p:cNvPicPr>
          <p:nvPr/>
        </p:nvPicPr>
        <p:blipFill>
          <a:blip r:embed="rId2" cstate="print"/>
          <a:srcRect l="2605"/>
          <a:stretch>
            <a:fillRect/>
          </a:stretch>
        </p:blipFill>
        <p:spPr>
          <a:xfrm>
            <a:off x="5497231" y="3960440"/>
            <a:ext cx="3611273" cy="2780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36060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z="2400" dirty="0" smtClean="0"/>
              <a:t>2013</a:t>
            </a:r>
            <a:r>
              <a:rPr lang="ja-JP" altLang="en-US" sz="2400" dirty="0" smtClean="0"/>
              <a:t>年度</a:t>
            </a:r>
            <a:r>
              <a:rPr lang="ja-JP" altLang="en-US" sz="2400" dirty="0" smtClean="0"/>
              <a:t>のスケジュール案他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008" y="836613"/>
            <a:ext cx="7956376" cy="5688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b="1" dirty="0" smtClean="0"/>
              <a:t>開催方針案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3333CC"/>
                </a:solidFill>
              </a:rPr>
              <a:t>・</a:t>
            </a:r>
            <a:r>
              <a:rPr lang="ja-JP" altLang="en-US" b="1" dirty="0" smtClean="0">
                <a:solidFill>
                  <a:srgbClr val="3333CC"/>
                </a:solidFill>
              </a:rPr>
              <a:t>産学連携関連、知財関連、イノベーション創出に関わる社会環境、ビジネス環境、政策等の変化を踏まえながら、その中で今、着目すべきトピック等を考える</a:t>
            </a:r>
          </a:p>
          <a:p>
            <a:pPr lvl="7">
              <a:lnSpc>
                <a:spcPct val="90000"/>
              </a:lnSpc>
            </a:pPr>
            <a:endParaRPr lang="en-US" altLang="ja-JP" b="1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b="1" dirty="0" smtClean="0"/>
              <a:t>講演テーマ案</a:t>
            </a:r>
            <a:r>
              <a:rPr lang="ja-JP" altLang="en-US" dirty="0" smtClean="0">
                <a:solidFill>
                  <a:srgbClr val="0066FF"/>
                </a:solidFill>
              </a:rPr>
              <a:t>　</a:t>
            </a:r>
            <a:endParaRPr lang="ja-JP" altLang="en-US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sz="2000" b="1" dirty="0" smtClean="0">
                <a:solidFill>
                  <a:srgbClr val="3333CC"/>
                </a:solidFill>
              </a:rPr>
              <a:t>産学連携関連、知財関連、イノベーション、</a:t>
            </a:r>
            <a:r>
              <a:rPr lang="en-US" altLang="ja-JP" sz="2000" b="1" dirty="0" smtClean="0">
                <a:solidFill>
                  <a:srgbClr val="3333CC"/>
                </a:solidFill>
              </a:rPr>
              <a:t>MOT</a:t>
            </a:r>
            <a:r>
              <a:rPr lang="ja-JP" altLang="en-US" sz="2000" b="1" dirty="0" smtClean="0">
                <a:solidFill>
                  <a:srgbClr val="3333CC"/>
                </a:solidFill>
              </a:rPr>
              <a:t>等に関わる様々なタイプ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sz="2000" b="1" dirty="0" smtClean="0">
                <a:solidFill>
                  <a:srgbClr val="3333CC"/>
                </a:solidFill>
              </a:rPr>
              <a:t>の講師を招聘予定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ja-JP" altLang="en-US" dirty="0" smtClean="0"/>
              <a:t>６月・・バイオ分野の知財入門</a:t>
            </a:r>
            <a:endParaRPr lang="en-US" altLang="ja-JP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ja-JP" altLang="en-US" dirty="0" smtClean="0"/>
              <a:t>後半・・薬事と臨床研究</a:t>
            </a:r>
            <a:endParaRPr lang="en-US" altLang="ja-JP" dirty="0" smtClean="0"/>
          </a:p>
          <a:p>
            <a:pPr lvl="8">
              <a:lnSpc>
                <a:spcPct val="90000"/>
              </a:lnSpc>
            </a:pPr>
            <a:endParaRPr lang="en-US" altLang="ja-JP" b="1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b="1" dirty="0" smtClean="0"/>
              <a:t>分科会開催時間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ja-JP" altLang="en-US" b="1" dirty="0" smtClean="0">
                <a:solidFill>
                  <a:srgbClr val="3333CC"/>
                </a:solidFill>
              </a:rPr>
              <a:t>１７：００～１８：３０　</a:t>
            </a:r>
            <a:r>
              <a:rPr lang="ja-JP" altLang="en-US" b="1" dirty="0" smtClean="0"/>
              <a:t>全体会を企画するときは</a:t>
            </a:r>
            <a:r>
              <a:rPr lang="en-US" altLang="ja-JP" b="1" dirty="0" smtClean="0"/>
              <a:t>15:00〜</a:t>
            </a:r>
            <a:endParaRPr lang="ja-JP" altLang="en-US" b="1" dirty="0" smtClean="0">
              <a:solidFill>
                <a:srgbClr val="3333CC"/>
              </a:solidFill>
            </a:endParaRPr>
          </a:p>
          <a:p>
            <a:pPr lvl="8">
              <a:lnSpc>
                <a:spcPct val="90000"/>
              </a:lnSpc>
            </a:pPr>
            <a:endParaRPr lang="en-US" altLang="ja-JP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b="1" dirty="0" smtClean="0"/>
              <a:t>2013</a:t>
            </a:r>
            <a:r>
              <a:rPr lang="ja-JP" altLang="en-US" b="1" dirty="0" smtClean="0"/>
              <a:t>年４月１３日</a:t>
            </a:r>
            <a:r>
              <a:rPr lang="en-US" altLang="ja-JP" b="1" dirty="0" smtClean="0"/>
              <a:t>15:00〜</a:t>
            </a:r>
            <a:r>
              <a:rPr lang="ja-JP" altLang="en-US" b="1" dirty="0" smtClean="0"/>
              <a:t>全体会を企画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b="1" dirty="0" smtClean="0">
                <a:solidFill>
                  <a:srgbClr val="3333CC"/>
                </a:solidFill>
              </a:rPr>
              <a:t>　講師：大津留榮佐久氏（福岡次世代社会システム創出推進拠点</a:t>
            </a:r>
            <a:endParaRPr lang="en-US" altLang="ja-JP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b="1" dirty="0" smtClean="0">
                <a:solidFill>
                  <a:srgbClr val="3333CC"/>
                </a:solidFill>
              </a:rPr>
              <a:t>　　　　　プロジェクトディレクター、九州大学産学連携センター客員教授）</a:t>
            </a:r>
            <a:endParaRPr lang="en-US" altLang="ja-JP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ja-JP" altLang="en-US" b="1" dirty="0" smtClean="0">
                <a:solidFill>
                  <a:srgbClr val="3333CC"/>
                </a:solidFill>
              </a:rPr>
              <a:t>　演題：</a:t>
            </a:r>
            <a:r>
              <a:rPr lang="en-US" altLang="ja-JP" b="1" dirty="0" smtClean="0">
                <a:solidFill>
                  <a:srgbClr val="3333CC"/>
                </a:solidFill>
              </a:rPr>
              <a:t>MOT</a:t>
            </a:r>
            <a:r>
              <a:rPr lang="ja-JP" altLang="en-US" b="1" dirty="0" smtClean="0">
                <a:solidFill>
                  <a:srgbClr val="3333CC"/>
                </a:solidFill>
              </a:rPr>
              <a:t>戦略によるクラスター事業の推進（仮）</a:t>
            </a:r>
            <a:endParaRPr lang="en-US" altLang="ja-JP" b="1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ja-JP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z="2400" dirty="0" smtClean="0"/>
              <a:t>2012</a:t>
            </a:r>
            <a:r>
              <a:rPr lang="ja-JP" altLang="en-US" sz="2400" dirty="0" smtClean="0"/>
              <a:t>年度のスケジュール案他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836613"/>
            <a:ext cx="7427912" cy="5616723"/>
          </a:xfrm>
        </p:spPr>
        <p:txBody>
          <a:bodyPr/>
          <a:lstStyle/>
          <a:p>
            <a:pPr eaLnBrk="1" hangingPunct="1"/>
            <a:r>
              <a:rPr lang="ja-JP" altLang="en-US" b="1" dirty="0" smtClean="0"/>
              <a:t>開催方針案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3333CC"/>
                </a:solidFill>
              </a:rPr>
              <a:t>・</a:t>
            </a:r>
            <a:r>
              <a:rPr lang="ja-JP" altLang="en-US" b="1" dirty="0" smtClean="0">
                <a:solidFill>
                  <a:srgbClr val="3333CC"/>
                </a:solidFill>
              </a:rPr>
              <a:t>産学連携関連、知財関連、イノベーション創出に関わる社会環境、ビジネス環境、政策等の変化を踏まえながら、その中で今、着目すべきトピック等を考える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b="1" dirty="0" smtClean="0">
                <a:solidFill>
                  <a:srgbClr val="3333CC"/>
                </a:solidFill>
              </a:rPr>
              <a:t>　・大震災により様々な前提条件が大きく崩れた中で、被災地の喫緊の復興を念頭に考える</a:t>
            </a:r>
          </a:p>
          <a:p>
            <a:pPr eaLnBrk="1" hangingPunct="1"/>
            <a:r>
              <a:rPr lang="ja-JP" altLang="en-US" b="1" dirty="0" smtClean="0"/>
              <a:t>講演テーマ案</a:t>
            </a:r>
            <a:r>
              <a:rPr lang="ja-JP" altLang="en-US" dirty="0" smtClean="0">
                <a:solidFill>
                  <a:srgbClr val="0066FF"/>
                </a:solidFill>
              </a:rPr>
              <a:t>　</a:t>
            </a:r>
            <a:endParaRPr lang="ja-JP" altLang="en-US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ja-JP" altLang="en-US" sz="2000" b="1" dirty="0" smtClean="0">
                <a:solidFill>
                  <a:srgbClr val="3333CC"/>
                </a:solidFill>
              </a:rPr>
              <a:t>産学連携関連、知財関連、イノベーションに関わる様々なタイプ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ja-JP" altLang="en-US" sz="2000" b="1" dirty="0" smtClean="0">
                <a:solidFill>
                  <a:srgbClr val="3333CC"/>
                </a:solidFill>
              </a:rPr>
              <a:t>の講師を招聘予定</a:t>
            </a:r>
            <a:endParaRPr lang="ja-JP" altLang="en-US" dirty="0" smtClean="0"/>
          </a:p>
          <a:p>
            <a:pPr eaLnBrk="1" hangingPunct="1"/>
            <a:r>
              <a:rPr lang="ja-JP" altLang="en-US" b="1" dirty="0" smtClean="0"/>
              <a:t>分科会開催時間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ja-JP" altLang="en-US" b="1" dirty="0" smtClean="0">
                <a:solidFill>
                  <a:srgbClr val="3333CC"/>
                </a:solidFill>
              </a:rPr>
              <a:t>１７：００～１８：３０</a:t>
            </a:r>
          </a:p>
          <a:p>
            <a:pPr eaLnBrk="1" hangingPunct="1"/>
            <a:r>
              <a:rPr lang="ja-JP" altLang="en-US" b="1" dirty="0" smtClean="0"/>
              <a:t>ネットの中での活動</a:t>
            </a:r>
            <a:endParaRPr lang="en-US" altLang="ja-JP" b="1" dirty="0" smtClean="0"/>
          </a:p>
          <a:p>
            <a:pPr lvl="1" eaLnBrk="1" hangingPunct="1">
              <a:buNone/>
            </a:pPr>
            <a:r>
              <a:rPr lang="ja-JP" altLang="en-US" b="1" dirty="0">
                <a:solidFill>
                  <a:srgbClr val="3333CC"/>
                </a:solidFill>
              </a:rPr>
              <a:t>分科会</a:t>
            </a:r>
            <a:r>
              <a:rPr lang="en-US" altLang="ja-JP" b="1" dirty="0">
                <a:solidFill>
                  <a:srgbClr val="3333CC"/>
                </a:solidFill>
              </a:rPr>
              <a:t>HP</a:t>
            </a:r>
            <a:r>
              <a:rPr lang="ja-JP" altLang="en-US" b="1" dirty="0">
                <a:solidFill>
                  <a:srgbClr val="3333CC"/>
                </a:solidFill>
              </a:rPr>
              <a:t>の運営</a:t>
            </a:r>
            <a:endParaRPr lang="en-US" altLang="ja-JP" b="1" dirty="0">
              <a:solidFill>
                <a:srgbClr val="3333CC"/>
              </a:solidFill>
            </a:endParaRPr>
          </a:p>
          <a:p>
            <a:pPr lvl="1" eaLnBrk="1" hangingPunct="1">
              <a:buNone/>
            </a:pPr>
            <a:r>
              <a:rPr lang="en-US" altLang="ja-JP" b="1" dirty="0" smtClean="0">
                <a:solidFill>
                  <a:srgbClr val="3333CC"/>
                </a:solidFill>
              </a:rPr>
              <a:t>USTREAM</a:t>
            </a:r>
            <a:r>
              <a:rPr lang="ja-JP" altLang="en-US" b="1" dirty="0" smtClean="0">
                <a:solidFill>
                  <a:srgbClr val="3333CC"/>
                </a:solidFill>
              </a:rPr>
              <a:t>中継</a:t>
            </a:r>
            <a:r>
              <a:rPr lang="ja-JP" altLang="en-US" b="1" dirty="0">
                <a:solidFill>
                  <a:srgbClr val="3333CC"/>
                </a:solidFill>
              </a:rPr>
              <a:t>の</a:t>
            </a:r>
            <a:r>
              <a:rPr lang="ja-JP" altLang="en-US" b="1" dirty="0" smtClean="0">
                <a:solidFill>
                  <a:srgbClr val="3333CC"/>
                </a:solidFill>
              </a:rPr>
              <a:t>実施（分科会、全体会）　ただし不定期　</a:t>
            </a:r>
            <a:endParaRPr lang="en-US" altLang="ja-JP" b="1" dirty="0">
              <a:solidFill>
                <a:srgbClr val="3333CC"/>
              </a:solidFill>
            </a:endParaRPr>
          </a:p>
          <a:p>
            <a:pPr lvl="1" eaLnBrk="1" hangingPunct="1">
              <a:buNone/>
            </a:pPr>
            <a:r>
              <a:rPr lang="en-US" altLang="ja-JP" b="1" dirty="0">
                <a:solidFill>
                  <a:srgbClr val="3333CC"/>
                </a:solidFill>
              </a:rPr>
              <a:t>Facebook</a:t>
            </a:r>
            <a:r>
              <a:rPr lang="ja-JP" altLang="en-US" b="1" dirty="0">
                <a:solidFill>
                  <a:srgbClr val="3333CC"/>
                </a:solidFill>
              </a:rPr>
              <a:t>でページを立ち上げ</a:t>
            </a:r>
            <a:endParaRPr lang="en-US" altLang="ja-JP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55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ネット内での活動</a:t>
            </a:r>
          </a:p>
        </p:txBody>
      </p:sp>
      <p:pic>
        <p:nvPicPr>
          <p:cNvPr id="17410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4" y="920536"/>
            <a:ext cx="3225330" cy="255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正方形/長方形 5"/>
          <p:cNvSpPr>
            <a:spLocks noChangeArrowheads="1"/>
          </p:cNvSpPr>
          <p:nvPr/>
        </p:nvSpPr>
        <p:spPr bwMode="auto">
          <a:xfrm>
            <a:off x="3419872" y="997501"/>
            <a:ext cx="4536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800" dirty="0"/>
              <a:t>http://www.smips-sangaku.sakuraweb.com/</a:t>
            </a:r>
            <a:endParaRPr lang="ja-JP" altLang="en-US" sz="1800" dirty="0"/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4860032" y="5396652"/>
            <a:ext cx="4212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800" dirty="0"/>
              <a:t>http://www.facebook.com/smipsSangaku</a:t>
            </a:r>
            <a:endParaRPr lang="ja-JP" altLang="en-US" sz="1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86650"/>
            <a:ext cx="2922747" cy="119427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99147"/>
            <a:ext cx="2922747" cy="2391646"/>
          </a:xfrm>
          <a:prstGeom prst="rect">
            <a:avLst/>
          </a:prstGeom>
        </p:spPr>
      </p:pic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248868" y="6237312"/>
            <a:ext cx="51152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/>
            <a:r>
              <a:rPr lang="en-US" altLang="ja-JP" sz="1800" dirty="0" smtClean="0"/>
              <a:t>http://www.ustream.tv/channel/smips-sangaku</a:t>
            </a:r>
            <a:endParaRPr lang="ja-JP" altLang="en-US" sz="18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47194"/>
            <a:ext cx="3717182" cy="24621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51789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400" smtClean="0"/>
              <a:t>2011</a:t>
            </a:r>
            <a:r>
              <a:rPr lang="ja-JP" altLang="en-US" sz="2400" smtClean="0"/>
              <a:t>年度の活動報告</a:t>
            </a:r>
          </a:p>
        </p:txBody>
      </p:sp>
      <p:sp>
        <p:nvSpPr>
          <p:cNvPr id="18434" name="Text Box 74"/>
          <p:cNvSpPr txBox="1">
            <a:spLocks noChangeArrowheads="1"/>
          </p:cNvSpPr>
          <p:nvPr/>
        </p:nvSpPr>
        <p:spPr bwMode="auto">
          <a:xfrm>
            <a:off x="4932363" y="222548"/>
            <a:ext cx="305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r>
              <a:rPr lang="en-US" altLang="ja-JP" sz="1400" dirty="0" smtClean="0">
                <a:solidFill>
                  <a:schemeClr val="tx1"/>
                </a:solidFill>
                <a:latin typeface="Arial" charset="0"/>
              </a:rPr>
              <a:t>#=USTREAM</a:t>
            </a:r>
            <a:r>
              <a:rPr lang="ja-JP" altLang="en-US" sz="1400" dirty="0" smtClean="0">
                <a:solidFill>
                  <a:schemeClr val="tx1"/>
                </a:solidFill>
                <a:latin typeface="Arial" charset="0"/>
              </a:rPr>
              <a:t>中継</a:t>
            </a:r>
            <a:endParaRPr lang="en-US" altLang="ja-JP" sz="1400" dirty="0" smtClean="0">
              <a:solidFill>
                <a:schemeClr val="tx1"/>
              </a:solidFill>
              <a:latin typeface="Arial" charset="0"/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  <a:latin typeface="Arial" charset="0"/>
              </a:rPr>
              <a:t>※=</a:t>
            </a:r>
            <a:r>
              <a:rPr lang="ja-JP" altLang="en-US" sz="1400" dirty="0">
                <a:solidFill>
                  <a:schemeClr val="tx1"/>
                </a:solidFill>
                <a:latin typeface="Arial" charset="0"/>
              </a:rPr>
              <a:t>全体セッションの時間帯で開催</a:t>
            </a:r>
          </a:p>
        </p:txBody>
      </p:sp>
      <p:graphicFrame>
        <p:nvGraphicFramePr>
          <p:cNvPr id="18523" name="Group 9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73566042"/>
              </p:ext>
            </p:extLst>
          </p:nvPr>
        </p:nvGraphicFramePr>
        <p:xfrm>
          <a:off x="73025" y="854075"/>
          <a:ext cx="9036050" cy="5666374"/>
        </p:xfrm>
        <a:graphic>
          <a:graphicData uri="http://schemas.openxmlformats.org/drawingml/2006/table">
            <a:tbl>
              <a:tblPr/>
              <a:tblGrid>
                <a:gridCol w="368300"/>
                <a:gridCol w="3843338"/>
                <a:gridCol w="3095625"/>
                <a:gridCol w="215900"/>
                <a:gridCol w="811212"/>
                <a:gridCol w="701675"/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月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開催内容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ゲスト</a:t>
                      </a:r>
                      <a:b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（招聘する場合）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カテゴリー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担当</a:t>
                      </a:r>
                      <a:b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Organizer</a:t>
                      </a:r>
                      <a:endParaRPr kumimoji="1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00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４月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『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オープン・イノベーション時代における“繋がる”ニーズ・プル産学連携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』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畑谷　成郎 氏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（株式会社クレイン・コーポレーション取締役）　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学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産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産学連携全般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林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５月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『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展示会での大学技術の売りこみ方 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-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海外と国内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- 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』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山本 貴史 氏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（東京大学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TLO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代表取締役社長）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官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/>
                      </a:pPr>
                      <a:r>
                        <a:rPr kumimoji="1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技術移転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鈴木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６月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（知財キャリア分科会との共同企画）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『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リサーチアドミニストレーターの日々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』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諏訪　桃子　氏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（東京農工大学　研究戦略センター　リサーチアドミニストレーター）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根本　藍　氏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（かわさき新産業創造センターＫＢＩＣ　産学官連携コーディネーター）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学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産学連携</a:t>
                      </a:r>
                      <a:endParaRPr kumimoji="1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ベンチャー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長壁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10</a:t>
                      </a: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月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『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研究費が増やせるメディア活用術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』</a:t>
                      </a:r>
                      <a:endParaRPr kumimoji="1" lang="ja-JP" alt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山本佳世子 氏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（日刊工業新聞社　論説委員兼編集委員）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学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産学連携</a:t>
                      </a:r>
                      <a:endParaRPr kumimoji="1" lang="en-US" altLang="ja-JP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ベンチャー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長壁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11</a:t>
                      </a: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月</a:t>
                      </a: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『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理研の産学連携とライフサイエンス分野の知財マネジメント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』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山岸卓視 氏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（理化学研究所　社会知創成事業　連携推進部 知財創出・活用課　係長）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官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12</a:t>
                      </a: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月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 （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KNS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との共同企画）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『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産学連携関係者による “重役会議”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』</a:t>
                      </a:r>
                      <a:b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</a:b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～産学連携の現在と将来～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山本 貴史 氏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（東京大学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TLO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代表取締役社長）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鈴木 康之 氏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（信州大学　准教授）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久保田 弘 氏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（熊本大学 教授）</a:t>
                      </a:r>
                      <a:endParaRPr kumimoji="0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学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ベンチャー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産学連携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杉浦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12</a:t>
                      </a: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月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※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特許戦略工学分科会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との共同企画）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『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東日本大震災復興へ向けての産学官金連携の取り組み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』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天野</a:t>
                      </a: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元 </a:t>
                      </a: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氏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（仙台市経済局産業政策部地域産業支援課　課長）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8" charset="0"/>
                          <a:ea typeface="ＭＳ Ｐゴシック" charset="-128"/>
                        </a:rPr>
                        <a:t>学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産学連携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林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12</a:t>
                      </a: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月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特許戦略工学分科会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との共同企画）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『</a:t>
                      </a:r>
                      <a:r>
                        <a:rPr kumimoji="0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東日本大震災地域の中小企業復興への広域産学官連携</a:t>
                      </a: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』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品田</a:t>
                      </a: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  <a:r>
                        <a:rPr kumimoji="1" lang="zh-TW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誠司 </a:t>
                      </a: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氏</a:t>
                      </a:r>
                      <a:r>
                        <a:rPr kumimoji="1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（仙台市経済局産業創出部産学連携推進課　課長）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学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産学連携</a:t>
                      </a:r>
                      <a:endParaRPr kumimoji="1" lang="ja-JP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林</a:t>
                      </a:r>
                      <a:endParaRPr kumimoji="1" lang="en-US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１月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『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戦略論－戦略の階層と二つの戦略 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』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　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末廣　孝 氏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（株式会社　インクリース研究所　神戸事業所　薬事部）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学産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技術商業化</a:t>
                      </a:r>
                      <a:endParaRPr kumimoji="1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鈴木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２月</a:t>
                      </a: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『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リサーチアドミニストレーターの仕事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』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白井　哲哉　氏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（京都大学リサーチアドミニストレーター）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産学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コーデイネーター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長壁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19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3486425"/>
              </p:ext>
            </p:extLst>
          </p:nvPr>
        </p:nvGraphicFramePr>
        <p:xfrm>
          <a:off x="73025" y="854705"/>
          <a:ext cx="9036050" cy="5676359"/>
        </p:xfrm>
        <a:graphic>
          <a:graphicData uri="http://schemas.openxmlformats.org/drawingml/2006/table">
            <a:tbl>
              <a:tblPr/>
              <a:tblGrid>
                <a:gridCol w="368300"/>
                <a:gridCol w="3770635"/>
                <a:gridCol w="3240360"/>
                <a:gridCol w="288032"/>
                <a:gridCol w="720080"/>
                <a:gridCol w="648643"/>
              </a:tblGrid>
              <a:tr h="459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開催内容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ゲスト</a:t>
                      </a:r>
                      <a:b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（招聘する場合）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カテゴリー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担当</a:t>
                      </a:r>
                      <a:b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</a:b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Organizer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C00"/>
                    </a:solidFill>
                  </a:tcPr>
                </a:tc>
              </a:tr>
              <a:tr h="530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４月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『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オープン・イノベーション時代における“繋がる”ニーズ・プル産学連携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』 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畑谷　成郎 氏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（株式会社クレイン・コーポレーション取締役）　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学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産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産学連携全般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林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５月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『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展示会での大学技術の売りこみ方 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海外と国内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』 #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ja-JP" altLang="en-US" sz="1200" b="1" dirty="0" smtClean="0">
                          <a:solidFill>
                            <a:schemeClr val="tx1"/>
                          </a:solidFill>
                        </a:rPr>
                        <a:t>山本 貴史 氏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（東京大学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TLO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　代表取締役社長）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学産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/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技術移転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長壁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６月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（ライセンスアソシエイト分科会、知財リテラシー分科会、知財キャリア分科会との共同企画）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『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リサーチアドミニストレーターの日々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』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諏訪　桃子　氏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（東京農工大学　研究戦略センター　リサーチアドミニストレーター）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根本　藍　氏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（かわさき新産業創造センターＫＢＩＣ　産学官連携コーディネーター）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学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URA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鈴木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10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『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研究費が増やせるメディア活用術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』</a:t>
                      </a:r>
                      <a:endParaRPr kumimoji="1" lang="ja-JP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山本佳世子 氏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（日刊工業新聞社　論説委員兼編集委員）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学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産学連携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ベンチャー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鈴木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11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</a:t>
                      </a: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『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理研の産学連携とライフサイエンス分野の知財マネジメント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』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山岸卓視 氏</a:t>
                      </a:r>
                      <a:r>
                        <a:rPr kumimoji="1" lang="ja-JP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（理化学研究所　社会知創成事業　連携推進部 知財創出・活用課　係長） 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官</a:t>
                      </a:r>
                      <a:endParaRPr kumimoji="1" lang="ja-JP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pitchFamily="50" charset="-128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公的研究機関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鈴木</a:t>
                      </a:r>
                      <a:endParaRPr kumimoji="1" lang="ja-JP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pitchFamily="50" charset="-128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6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 （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KNS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との共同企画）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『</a:t>
                      </a:r>
                      <a:r>
                        <a:rPr kumimoji="1"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産学連携関係者による “重役会議”</a:t>
                      </a:r>
                      <a:r>
                        <a:rPr kumimoji="1" lang="en-US" altLang="ja-JP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』</a:t>
                      </a:r>
                      <a:br>
                        <a:rPr kumimoji="1" lang="en-US" altLang="ja-JP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ja-JP" alt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～産学連携の現在と将来～</a:t>
                      </a:r>
                      <a:endParaRPr kumimoji="1" lang="en-US" altLang="ja-JP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ja-JP" altLang="en-US" sz="1200" b="1" dirty="0" smtClean="0">
                          <a:solidFill>
                            <a:schemeClr val="tx1"/>
                          </a:solidFill>
                        </a:rPr>
                        <a:t>山本 貴史 氏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（東京大学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TLO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　代表取締役社長）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ja-JP" altLang="en-US" sz="1200" b="1" dirty="0" smtClean="0">
                          <a:solidFill>
                            <a:schemeClr val="tx1"/>
                          </a:solidFill>
                        </a:rPr>
                        <a:t>鈴木 康之 氏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（信州大学　准教授）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ja-JP" altLang="en-US" sz="1200" b="1" dirty="0" smtClean="0">
                          <a:solidFill>
                            <a:schemeClr val="tx1"/>
                          </a:solidFill>
                        </a:rPr>
                        <a:t>久保田 弘 氏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（熊本大学 教授）</a:t>
                      </a:r>
                      <a:endParaRPr lang="en-US" altLang="ja-JP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ＭＳ Ｐゴシック" pitchFamily="50" charset="-128"/>
                        </a:rPr>
                        <a:t>学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ベンチャー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産学連携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杉浦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12</a:t>
                      </a:r>
                      <a:r>
                        <a:rPr kumimoji="1" lang="ja-JP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月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※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特許戦略工学分科会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との共同企画）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『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東日本大震災復興へ向けての産学官金連携の取り組み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』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天野</a:t>
                      </a:r>
                      <a:r>
                        <a:rPr kumimoji="1" lang="ja-JP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　</a:t>
                      </a:r>
                      <a:r>
                        <a:rPr kumimoji="1" lang="zh-TW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元 </a:t>
                      </a:r>
                      <a:r>
                        <a:rPr kumimoji="1" lang="ja-JP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氏</a:t>
                      </a:r>
                      <a:r>
                        <a:rPr kumimoji="1" lang="zh-TW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（仙台市経済局産業政策部地域産業支援課　課長）</a:t>
                      </a:r>
                      <a:endParaRPr kumimoji="1" lang="ja-JP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ＭＳ Ｐゴシック" pitchFamily="50" charset="-128"/>
                        <a:ea typeface="ＭＳ Ｐゴシック" pitchFamily="50" charset="-128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a:t>官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産学連携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林</a:t>
                      </a:r>
                      <a:endParaRPr kumimoji="1" lang="ja-JP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ＭＳ Ｐゴシック" pitchFamily="50" charset="-128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</a:rPr>
                        <a:t>特許戦略工学分科会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との共同企画）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『</a:t>
                      </a: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</a:rPr>
                        <a:t>東日本大震災地域の中小企業復興への広域産学官連携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</a:rPr>
                        <a:t>』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品田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</a:t>
                      </a:r>
                      <a:r>
                        <a:rPr kumimoji="1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誠司 </a:t>
                      </a: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氏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（仙台市経済局産業創出部産学連携推進課　課長）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a:t>官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産学連携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林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１月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『</a:t>
                      </a:r>
                      <a:r>
                        <a:rPr kumimoji="1" lang="ja-JP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医療機器の認証申請について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』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　　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末廣　孝 氏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（株式会社　インクリース研究所　神戸事業所　薬事部）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産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ja-JP" alt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技術商業化</a:t>
                      </a:r>
                      <a:endParaRPr kumimoji="1" lang="en-US" altLang="ja-JP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長壁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２月</a:t>
                      </a:r>
                    </a:p>
                  </a:txBody>
                  <a:tcPr marL="18000" marR="18000" marT="46806" marB="468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EAA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『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リサーチアドミニストレーターの仕事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』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白井　哲哉　氏</a:t>
                      </a:r>
                      <a:r>
                        <a:rPr kumimoji="1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kumimoji="1" lang="ja-JP" alt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京都大学リサーチアドミニストレーター）</a:t>
                      </a:r>
                    </a:p>
                  </a:txBody>
                  <a:tcPr marL="72000" marR="72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産学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"/>
                        <a:tabLst>
                          <a:tab pos="160338" algn="l"/>
                        </a:tabLst>
                      </a:pP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  <a:cs typeface="+mn-cs"/>
                        </a:rPr>
                        <a:t>URA</a:t>
                      </a:r>
                      <a:endParaRPr kumimoji="1" lang="ja-JP" alt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鈴木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5</a:t>
            </a:r>
            <a:r>
              <a:rPr lang="ja-JP" altLang="en-US" smtClean="0"/>
              <a:t>月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507413" cy="5761037"/>
          </a:xfrm>
        </p:spPr>
        <p:txBody>
          <a:bodyPr/>
          <a:lstStyle/>
          <a:p>
            <a:r>
              <a:rPr lang="ja-JP" altLang="en-US" b="1" dirty="0" smtClean="0"/>
              <a:t>講師：山本　貴史　氏</a:t>
            </a:r>
          </a:p>
          <a:p>
            <a:pPr>
              <a:buFont typeface="Wingdings" pitchFamily="2" charset="2"/>
              <a:buNone/>
            </a:pPr>
            <a:r>
              <a:rPr lang="ja-JP" altLang="en-US" dirty="0" smtClean="0"/>
              <a:t>　　　　　　株式会社東大</a:t>
            </a:r>
            <a:r>
              <a:rPr lang="en-US" altLang="ja-JP" dirty="0" smtClean="0"/>
              <a:t>TLO</a:t>
            </a:r>
            <a:r>
              <a:rPr lang="ja-JP" altLang="en-US" dirty="0" smtClean="0"/>
              <a:t>　</a:t>
            </a:r>
            <a:r>
              <a:rPr lang="ja-JP" altLang="en-US" dirty="0"/>
              <a:t>代表</a:t>
            </a:r>
            <a:r>
              <a:rPr lang="ja-JP" altLang="en-US" dirty="0" smtClean="0"/>
              <a:t>取締役社長</a:t>
            </a:r>
          </a:p>
          <a:p>
            <a:endParaRPr lang="en-US" altLang="ja-JP" b="1" dirty="0" smtClean="0"/>
          </a:p>
          <a:p>
            <a:r>
              <a:rPr lang="ja-JP" altLang="en-US" b="1" dirty="0" smtClean="0"/>
              <a:t>演題：展示会での大学技術の売りこみ方</a:t>
            </a:r>
            <a:r>
              <a:rPr lang="en-US" altLang="ja-JP" b="1" dirty="0" smtClean="0"/>
              <a:t>-</a:t>
            </a:r>
            <a:r>
              <a:rPr lang="ja-JP" altLang="en-US" b="1" dirty="0" smtClean="0"/>
              <a:t>海外と国内</a:t>
            </a:r>
            <a:r>
              <a:rPr lang="en-US" altLang="ja-JP" b="1" dirty="0" smtClean="0"/>
              <a:t>-</a:t>
            </a:r>
            <a:endParaRPr lang="en-US" altLang="ja-JP" b="1" dirty="0" smtClean="0">
              <a:solidFill>
                <a:srgbClr val="000000"/>
              </a:solidFill>
              <a:latin typeface="Century" pitchFamily="18" charset="0"/>
            </a:endParaRPr>
          </a:p>
          <a:p>
            <a:endParaRPr lang="en-US" altLang="ja-JP" b="1" dirty="0" smtClean="0"/>
          </a:p>
          <a:p>
            <a:r>
              <a:rPr lang="ja-JP" altLang="en-US" b="1" dirty="0" smtClean="0"/>
              <a:t>講演内容：</a:t>
            </a:r>
            <a:endParaRPr lang="en-US" altLang="ja-JP" b="1" dirty="0" smtClean="0"/>
          </a:p>
          <a:p>
            <a:pPr lvl="1"/>
            <a:r>
              <a:rPr lang="en-US" altLang="ja-JP" dirty="0" smtClean="0"/>
              <a:t>BIO</a:t>
            </a:r>
            <a:r>
              <a:rPr lang="ja-JP" altLang="en-US" dirty="0" smtClean="0"/>
              <a:t>のメリットと他の技術フェアとの</a:t>
            </a:r>
            <a:r>
              <a:rPr lang="ja-JP" altLang="en-US" dirty="0" smtClean="0"/>
              <a:t>違い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				</a:t>
            </a:r>
            <a:r>
              <a:rPr lang="ja-JP" altLang="en-US" dirty="0" smtClean="0"/>
              <a:t>など</a:t>
            </a:r>
            <a:endParaRPr lang="en-US" altLang="ja-JP" dirty="0" smtClean="0"/>
          </a:p>
          <a:p>
            <a:pPr lvl="1"/>
            <a:endParaRPr lang="ja-JP" altLang="en-US" dirty="0" smtClean="0"/>
          </a:p>
          <a:p>
            <a:pPr>
              <a:buFont typeface="Wingdings" pitchFamily="2" charset="2"/>
              <a:buNone/>
            </a:pPr>
            <a:endParaRPr lang="ja-JP" altLang="en-US" dirty="0" smtClean="0"/>
          </a:p>
          <a:p>
            <a:pPr marL="0" indent="0">
              <a:buNone/>
            </a:pPr>
            <a:r>
              <a:rPr lang="en-US" altLang="ja-JP" sz="1600" dirty="0" smtClean="0"/>
              <a:t>	</a:t>
            </a:r>
          </a:p>
        </p:txBody>
      </p:sp>
      <p:sp>
        <p:nvSpPr>
          <p:cNvPr id="22531" name="テキスト ボックス 1"/>
          <p:cNvSpPr txBox="1">
            <a:spLocks noChangeArrowheads="1"/>
          </p:cNvSpPr>
          <p:nvPr/>
        </p:nvSpPr>
        <p:spPr bwMode="auto">
          <a:xfrm>
            <a:off x="4499992" y="3832012"/>
            <a:ext cx="17267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3333CC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r>
              <a:rPr lang="en-US" altLang="ja-JP" dirty="0" smtClean="0"/>
              <a:t>U-steam </a:t>
            </a:r>
            <a:r>
              <a:rPr lang="ja-JP" altLang="en-US" dirty="0" smtClean="0"/>
              <a:t>中継</a:t>
            </a:r>
            <a:endParaRPr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47284"/>
            <a:ext cx="3758992" cy="27780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</a:t>
            </a:r>
            <a:r>
              <a:rPr lang="ja-JP" altLang="en-US" dirty="0" smtClean="0"/>
              <a:t>月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7786688" cy="5294312"/>
          </a:xfrm>
        </p:spPr>
        <p:txBody>
          <a:bodyPr/>
          <a:lstStyle/>
          <a:p>
            <a:r>
              <a:rPr lang="ja-JP" altLang="en-US" b="1" dirty="0" smtClean="0"/>
              <a:t>講師：末廣　孝　氏</a:t>
            </a:r>
          </a:p>
          <a:p>
            <a:pPr>
              <a:buFont typeface="Wingdings" pitchFamily="2" charset="2"/>
              <a:buNone/>
            </a:pPr>
            <a:r>
              <a:rPr lang="ja-JP" altLang="en-US" dirty="0" smtClean="0"/>
              <a:t>　　　　　　株式会社　インクリース研究所　神戸事業所　薬事部　</a:t>
            </a:r>
            <a:endParaRPr lang="en-US" altLang="ja-JP" dirty="0" smtClean="0"/>
          </a:p>
          <a:p>
            <a:pPr>
              <a:buFont typeface="Wingdings" pitchFamily="2" charset="2"/>
              <a:buNone/>
            </a:pPr>
            <a:r>
              <a:rPr lang="ja-JP" altLang="en-US" dirty="0" smtClean="0"/>
              <a:t>　　　　　　　</a:t>
            </a:r>
          </a:p>
          <a:p>
            <a:r>
              <a:rPr lang="ja-JP" altLang="en-US" b="1" dirty="0" smtClean="0"/>
              <a:t>演題：</a:t>
            </a:r>
            <a:r>
              <a:rPr lang="ja-JP" altLang="en-US" b="1" dirty="0" smtClean="0">
                <a:solidFill>
                  <a:srgbClr val="000000"/>
                </a:solidFill>
                <a:latin typeface="Century" pitchFamily="18" charset="0"/>
              </a:rPr>
              <a:t>医療機器の認証申請について</a:t>
            </a:r>
            <a:endParaRPr lang="ja-JP" altLang="en-US" dirty="0" smtClean="0"/>
          </a:p>
          <a:p>
            <a:pPr>
              <a:buFont typeface="Wingdings" pitchFamily="2" charset="2"/>
              <a:buNone/>
            </a:pPr>
            <a:endParaRPr lang="ja-JP" altLang="en-US" dirty="0" smtClean="0"/>
          </a:p>
          <a:p>
            <a:r>
              <a:rPr lang="ja-JP" altLang="en-US" b="1" dirty="0" smtClean="0"/>
              <a:t>講演内容：</a:t>
            </a:r>
          </a:p>
          <a:p>
            <a:pPr>
              <a:buNone/>
            </a:pPr>
            <a:r>
              <a:rPr lang="ja-JP" altLang="en-US" dirty="0" smtClean="0"/>
              <a:t>１． 医療機器に係る薬事法の基礎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２．</a:t>
            </a:r>
            <a:r>
              <a:rPr lang="ja-JP" altLang="en-US" dirty="0" smtClean="0"/>
              <a:t> 管理医療機器（クラス２）で認証申請で、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/>
              <a:t>	</a:t>
            </a:r>
            <a:r>
              <a:rPr lang="ja-JP" altLang="en-US" dirty="0"/>
              <a:t>　</a:t>
            </a:r>
            <a:r>
              <a:rPr lang="ja-JP" altLang="en-US" dirty="0" smtClean="0"/>
              <a:t>必要とされること。</a:t>
            </a:r>
          </a:p>
        </p:txBody>
      </p:sp>
      <p:pic>
        <p:nvPicPr>
          <p:cNvPr id="30724" name="Picture 4" descr="D:\DCIM\116___01\IMG_2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56992"/>
            <a:ext cx="3559944" cy="2669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543800" cy="569912"/>
          </a:xfrm>
        </p:spPr>
        <p:txBody>
          <a:bodyPr/>
          <a:lstStyle/>
          <a:p>
            <a:r>
              <a:rPr lang="ja-JP" altLang="en-US" smtClean="0"/>
              <a:t>～</a:t>
            </a:r>
            <a:r>
              <a:rPr lang="en-US" altLang="ja-JP" smtClean="0"/>
              <a:t>12</a:t>
            </a:r>
            <a:r>
              <a:rPr lang="ja-JP" altLang="en-US" smtClean="0"/>
              <a:t>月～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569325" cy="3384550"/>
          </a:xfrm>
        </p:spPr>
        <p:txBody>
          <a:bodyPr/>
          <a:lstStyle/>
          <a:p>
            <a:pPr marL="381000" indent="-198438"/>
            <a:r>
              <a:rPr lang="ja-JP" altLang="en-US" sz="1800" b="1" smtClean="0"/>
              <a:t>テーマ：「産学連携の現在と将来  」</a:t>
            </a:r>
            <a:endParaRPr lang="ja-JP" altLang="en-US" sz="1800" smtClean="0"/>
          </a:p>
          <a:p>
            <a:pPr marL="381000" indent="-198438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ja-JP" altLang="en-US" sz="1800" smtClean="0"/>
              <a:t>　</a:t>
            </a:r>
            <a:r>
              <a:rPr lang="ja-JP" altLang="en-US" sz="1200" smtClean="0"/>
              <a:t>話題提供者：  </a:t>
            </a:r>
            <a:r>
              <a:rPr lang="ja-JP" altLang="en-US" sz="1800" smtClean="0"/>
              <a:t>・山本 貴史 氏</a:t>
            </a:r>
            <a:r>
              <a:rPr lang="ja-JP" altLang="en-US" sz="1600" smtClean="0"/>
              <a:t>（株式会社東京大学</a:t>
            </a:r>
            <a:r>
              <a:rPr lang="en-US" altLang="ja-JP" sz="1600" smtClean="0"/>
              <a:t>TLO</a:t>
            </a:r>
            <a:r>
              <a:rPr lang="ja-JP" altLang="en-US" sz="1600" smtClean="0"/>
              <a:t>　代表取締役社長）</a:t>
            </a:r>
          </a:p>
          <a:p>
            <a:pPr marL="381000" indent="-198438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ja-JP" altLang="en-US" sz="1800" smtClean="0"/>
              <a:t>　  　　　　　・鈴木 康之 氏</a:t>
            </a:r>
            <a:r>
              <a:rPr lang="ja-JP" altLang="en-US" sz="1400" smtClean="0"/>
              <a:t>（信州大学産学官連携推進本部</a:t>
            </a:r>
            <a:endParaRPr lang="en-US" altLang="ja-JP" sz="1400" smtClean="0"/>
          </a:p>
          <a:p>
            <a:pPr marL="381000" indent="-198438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ja-JP" altLang="en-US" sz="1200" smtClean="0"/>
              <a:t>　　　　　　　　　　　　　　　　　　　　　　　　　 </a:t>
            </a:r>
            <a:r>
              <a:rPr lang="ja-JP" altLang="en-US" sz="1400" smtClean="0"/>
              <a:t>リサーチ・アドミニストレーション室 准教授）</a:t>
            </a:r>
          </a:p>
          <a:p>
            <a:pPr marL="381000" indent="-198438"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ja-JP" altLang="en-US" sz="1800" smtClean="0"/>
              <a:t>　　　　　　  ・久保田 弘 氏</a:t>
            </a:r>
            <a:r>
              <a:rPr lang="ja-JP" altLang="en-US" sz="1600" smtClean="0"/>
              <a:t>（熊本大学衝撃・極限環境研究センター　教授）</a:t>
            </a:r>
          </a:p>
          <a:p>
            <a:pPr marL="381000" indent="-198438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ja-JP" altLang="en-US" sz="900" smtClean="0"/>
          </a:p>
          <a:p>
            <a:pPr marL="381000" indent="-198438">
              <a:spcBef>
                <a:spcPct val="0"/>
              </a:spcBef>
            </a:pPr>
            <a:r>
              <a:rPr lang="ja-JP" altLang="en-US" sz="1800" b="1" smtClean="0"/>
              <a:t>フリーディスカッション</a:t>
            </a:r>
            <a:endParaRPr lang="en-US" altLang="ja-JP" sz="1800" b="1" smtClean="0"/>
          </a:p>
          <a:p>
            <a:pPr marL="381000" indent="-198438">
              <a:spcBef>
                <a:spcPct val="50000"/>
              </a:spcBef>
            </a:pPr>
            <a:r>
              <a:rPr lang="ja-JP" altLang="en-US" sz="1800" b="1" smtClean="0"/>
              <a:t>交流会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3850" y="765175"/>
            <a:ext cx="7775575" cy="936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r>
              <a:rPr lang="ja-JP" altLang="en-US" dirty="0">
                <a:solidFill>
                  <a:schemeClr val="tx2"/>
                </a:solidFill>
                <a:latin typeface="ＭＳ Ｐゴシック" pitchFamily="50" charset="-128"/>
                <a:ea typeface="ＭＳ Ｐゴシック" pitchFamily="50" charset="-128"/>
              </a:rPr>
              <a:t>産学連携関係者による </a:t>
            </a:r>
            <a:r>
              <a:rPr lang="ja-JP" altLang="en-US" dirty="0">
                <a:solidFill>
                  <a:srgbClr val="FF0066"/>
                </a:solidFill>
                <a:latin typeface="ＭＳ Ｐゴシック" pitchFamily="50" charset="-128"/>
                <a:ea typeface="ＭＳ Ｐゴシック" pitchFamily="50" charset="-128"/>
              </a:rPr>
              <a:t>“重役会議”</a:t>
            </a:r>
            <a:r>
              <a:rPr lang="ja-JP" altLang="en-US" sz="1800" dirty="0">
                <a:solidFill>
                  <a:srgbClr val="FF0066"/>
                </a:solidFill>
                <a:latin typeface="ＭＳ Ｐゴシック" pitchFamily="50" charset="-128"/>
                <a:ea typeface="ＭＳ Ｐゴシック" pitchFamily="50" charset="-128"/>
              </a:rPr>
              <a:t/>
            </a:r>
            <a:br>
              <a:rPr lang="ja-JP" altLang="en-US" sz="1800" dirty="0">
                <a:solidFill>
                  <a:srgbClr val="FF0066"/>
                </a:solidFill>
                <a:latin typeface="ＭＳ Ｐゴシック" pitchFamily="50" charset="-128"/>
                <a:ea typeface="ＭＳ Ｐゴシック" pitchFamily="50" charset="-128"/>
              </a:rPr>
            </a:br>
            <a:r>
              <a:rPr lang="zh-CN" altLang="en-US" sz="1800" dirty="0">
                <a:latin typeface="ＭＳ Ｐゴシック" pitchFamily="50" charset="-128"/>
                <a:ea typeface="ＭＳ Ｐゴシック" pitchFamily="50" charset="-128"/>
              </a:rPr>
              <a:t>日本知財学会 第</a:t>
            </a:r>
            <a:r>
              <a:rPr lang="en-US" altLang="zh-CN" sz="1800" dirty="0">
                <a:latin typeface="ＭＳ Ｐゴシック" pitchFamily="50" charset="-128"/>
                <a:ea typeface="ＭＳ Ｐゴシック" pitchFamily="50" charset="-128"/>
              </a:rPr>
              <a:t>10</a:t>
            </a:r>
            <a:r>
              <a:rPr lang="zh-CN" altLang="en-US" sz="1800" dirty="0">
                <a:latin typeface="ＭＳ Ｐゴシック" pitchFamily="50" charset="-128"/>
                <a:ea typeface="ＭＳ Ｐゴシック" pitchFamily="50" charset="-128"/>
              </a:rPr>
              <a:t>回年次学術研究発表会</a:t>
            </a:r>
            <a:r>
              <a:rPr lang="ja-JP" altLang="en-US" sz="1800" dirty="0">
                <a:latin typeface="ＭＳ Ｐゴシック" pitchFamily="50" charset="-128"/>
                <a:ea typeface="ＭＳ Ｐゴシック" pitchFamily="50" charset="-128"/>
              </a:rPr>
              <a:t>の前夜祭を</a:t>
            </a:r>
            <a:r>
              <a:rPr lang="ja-JP" altLang="en-US" sz="1800" dirty="0">
                <a:solidFill>
                  <a:srgbClr val="0033CC"/>
                </a:solidFill>
                <a:latin typeface="ＭＳ Ｐゴシック" pitchFamily="50" charset="-128"/>
                <a:ea typeface="ＭＳ Ｐゴシック" pitchFamily="50" charset="-128"/>
              </a:rPr>
              <a:t>勝手に</a:t>
            </a:r>
            <a:r>
              <a:rPr lang="ja-JP" altLang="en-US" sz="1800" dirty="0">
                <a:latin typeface="ＭＳ Ｐゴシック" pitchFamily="50" charset="-128"/>
                <a:ea typeface="ＭＳ Ｐゴシック" pitchFamily="50" charset="-128"/>
              </a:rPr>
              <a:t>兼ねて、</a:t>
            </a:r>
            <a:endParaRPr lang="en-US" altLang="ja-JP" sz="1800" dirty="0">
              <a:latin typeface="ＭＳ Ｐゴシック" pitchFamily="50" charset="-128"/>
              <a:ea typeface="ＭＳ Ｐゴシック" pitchFamily="50" charset="-128"/>
            </a:endParaRPr>
          </a:p>
          <a:p>
            <a:pPr eaLnBrk="0" hangingPunct="0">
              <a:defRPr/>
            </a:pPr>
            <a:r>
              <a:rPr lang="en-US" altLang="ja-JP" sz="1800" dirty="0">
                <a:latin typeface="ＭＳ Ｐゴシック" pitchFamily="50" charset="-128"/>
                <a:ea typeface="ＭＳ Ｐゴシック" pitchFamily="50" charset="-128"/>
              </a:rPr>
              <a:t>KNS</a:t>
            </a:r>
            <a:r>
              <a:rPr lang="ja-JP" altLang="en-US" sz="1800" dirty="0">
                <a:latin typeface="ＭＳ Ｐゴシック" pitchFamily="50" charset="-128"/>
                <a:ea typeface="ＭＳ Ｐゴシック" pitchFamily="50" charset="-128"/>
              </a:rPr>
              <a:t>コ</a:t>
            </a:r>
            <a:r>
              <a:rPr lang="ja-JP" altLang="en-US" sz="1800" spc="-100" dirty="0">
                <a:latin typeface="ＭＳ Ｐゴシック" pitchFamily="50" charset="-128"/>
                <a:ea typeface="ＭＳ Ｐゴシック" pitchFamily="50" charset="-128"/>
              </a:rPr>
              <a:t>ミュニティスポット</a:t>
            </a:r>
            <a:r>
              <a:rPr lang="en-US" altLang="ja-JP" sz="1800" dirty="0">
                <a:latin typeface="ＭＳ Ｐゴシック" pitchFamily="50" charset="-128"/>
                <a:ea typeface="ＭＳ Ｐゴシック" pitchFamily="50" charset="-128"/>
              </a:rPr>
              <a:t>2525</a:t>
            </a:r>
            <a:r>
              <a:rPr lang="ja-JP" altLang="en-US" sz="1800" dirty="0" err="1">
                <a:latin typeface="ＭＳ Ｐゴシック" pitchFamily="50" charset="-128"/>
                <a:ea typeface="ＭＳ Ｐゴシック" pitchFamily="50" charset="-128"/>
              </a:rPr>
              <a:t>、</a:t>
            </a:r>
            <a:r>
              <a:rPr lang="en-US" altLang="ja-JP" sz="1800" dirty="0">
                <a:latin typeface="ＭＳ Ｐゴシック" pitchFamily="50" charset="-128"/>
                <a:ea typeface="ＭＳ Ｐゴシック" pitchFamily="50" charset="-128"/>
              </a:rPr>
              <a:t>KNS</a:t>
            </a:r>
            <a:r>
              <a:rPr lang="ja-JP" altLang="en-US" sz="1800" dirty="0">
                <a:latin typeface="ＭＳ Ｐゴシック" pitchFamily="50" charset="-128"/>
                <a:ea typeface="ＭＳ Ｐゴシック" pitchFamily="50" charset="-128"/>
              </a:rPr>
              <a:t>地域産業政策研究会と協働で大阪にて開催</a:t>
            </a:r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/>
            </a:r>
            <a:b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</a:br>
            <a:endParaRPr lang="ja-JP" altLang="en-US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3850" y="4076700"/>
            <a:ext cx="4624388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ja-JP" altLang="en-US" sz="1800"/>
              <a:t>福岡、高知、静岡、京都、神戸からと、全国の“重役”たちが関西に結集し、第</a:t>
            </a:r>
            <a:r>
              <a:rPr lang="en-US" altLang="ja-JP" sz="1800"/>
              <a:t>4</a:t>
            </a:r>
            <a:r>
              <a:rPr lang="ja-JP" altLang="en-US" sz="1800"/>
              <a:t>回目を迎えた“重役会議”は、東京・長野・熊本から</a:t>
            </a:r>
            <a:r>
              <a:rPr lang="en-US" altLang="ja-JP" sz="1800"/>
              <a:t>3</a:t>
            </a:r>
            <a:r>
              <a:rPr lang="ja-JP" altLang="en-US" sz="1800"/>
              <a:t>人の話題提供者に来ていただきました。山本さんも居ますから、当然今年も時間が足らずに交流会へ。深夜まで飲んで騒いで、議論を深めました。さて、来年は何の前夜祭となるでしょうか</a:t>
            </a:r>
            <a:r>
              <a:rPr lang="en-US" altLang="ja-JP" sz="1800"/>
              <a:t>!?</a:t>
            </a:r>
            <a:endParaRPr lang="ja-JP" altLang="en-US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98" b="-13898"/>
          <a:stretch>
            <a:fillRect/>
          </a:stretch>
        </p:blipFill>
        <p:spPr bwMode="auto">
          <a:xfrm>
            <a:off x="4967288" y="3913188"/>
            <a:ext cx="3925887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96" t="13480" r="32983" b="20348"/>
          <a:stretch>
            <a:fillRect/>
          </a:stretch>
        </p:blipFill>
        <p:spPr bwMode="auto">
          <a:xfrm>
            <a:off x="7092950" y="1916113"/>
            <a:ext cx="18002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4</a:t>
            </a:r>
            <a:r>
              <a:rPr lang="ja-JP" altLang="en-US" smtClean="0"/>
              <a:t>月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2"/>
            <a:ext cx="7427913" cy="56887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1800" b="1" dirty="0" smtClean="0"/>
              <a:t>講師：畑谷　</a:t>
            </a:r>
            <a:r>
              <a:rPr lang="ja-JP" altLang="en-US" sz="1800" b="1" dirty="0" smtClean="0"/>
              <a:t>成郎　氏</a:t>
            </a:r>
            <a:endParaRPr lang="en-US" altLang="ja-JP" sz="18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sz="1800" b="1" dirty="0" smtClean="0"/>
              <a:t>　　　　　　</a:t>
            </a:r>
            <a:r>
              <a:rPr lang="ja-JP" altLang="en-US" sz="1800" dirty="0" smtClean="0"/>
              <a:t>株式会社クレイン・コーポレーション　</a:t>
            </a:r>
          </a:p>
          <a:p>
            <a:pPr>
              <a:lnSpc>
                <a:spcPct val="90000"/>
              </a:lnSpc>
            </a:pPr>
            <a:r>
              <a:rPr lang="ja-JP" altLang="en-US" sz="1800" b="1" dirty="0" smtClean="0"/>
              <a:t>演題：オープン・イノベーション時代における“繋がる”ニーズ・プル産学　　　　</a:t>
            </a:r>
            <a:r>
              <a:rPr lang="en-US" altLang="ja-JP" sz="1800" b="1" dirty="0" smtClean="0"/>
              <a:t>	</a:t>
            </a:r>
            <a:r>
              <a:rPr lang="ja-JP" altLang="en-US" sz="1800" b="1" dirty="0" smtClean="0"/>
              <a:t>連携</a:t>
            </a:r>
          </a:p>
          <a:p>
            <a:pPr>
              <a:lnSpc>
                <a:spcPct val="90000"/>
              </a:lnSpc>
            </a:pPr>
            <a:r>
              <a:rPr lang="ja-JP" altLang="en-US" sz="1800" b="1" dirty="0" smtClean="0"/>
              <a:t>講演内容：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None/>
            </a:pPr>
            <a:r>
              <a:rPr lang="ja-JP" altLang="en-US" sz="1800" b="1" dirty="0" smtClean="0">
                <a:solidFill>
                  <a:srgbClr val="0033CC"/>
                </a:solidFill>
              </a:rPr>
              <a:t>１．</a:t>
            </a:r>
            <a:r>
              <a:rPr lang="ja-JP" altLang="ja-JP" sz="1800" b="1" dirty="0" smtClean="0">
                <a:solidFill>
                  <a:srgbClr val="3333CC"/>
                </a:solidFill>
              </a:rPr>
              <a:t>産学連携・マッチングにおける大学と産業界のミスマッチ</a:t>
            </a:r>
            <a:endParaRPr lang="ja-JP" altLang="en-US" sz="1800" b="1" dirty="0" smtClean="0">
              <a:solidFill>
                <a:srgbClr val="3333CC"/>
              </a:solidFill>
            </a:endParaRPr>
          </a:p>
          <a:p>
            <a:pPr lvl="0">
              <a:lnSpc>
                <a:spcPct val="80000"/>
              </a:lnSpc>
              <a:buClr>
                <a:srgbClr val="330066"/>
              </a:buClr>
              <a:buNone/>
            </a:pPr>
            <a:r>
              <a:rPr lang="ja-JP" altLang="en-US" sz="1800" dirty="0" smtClean="0">
                <a:solidFill>
                  <a:srgbClr val="000000"/>
                </a:solidFill>
              </a:rPr>
              <a:t>　　　</a:t>
            </a:r>
            <a:r>
              <a:rPr lang="ja-JP" altLang="en-US" sz="1800" b="1" dirty="0" smtClean="0">
                <a:solidFill>
                  <a:srgbClr val="000000"/>
                </a:solidFill>
              </a:rPr>
              <a:t>技術ステージ（</a:t>
            </a:r>
            <a:r>
              <a:rPr lang="ja-JP" altLang="ja-JP" sz="1800" b="1" dirty="0" smtClean="0">
                <a:solidFill>
                  <a:srgbClr val="000000"/>
                </a:solidFill>
              </a:rPr>
              <a:t>アーリー、ミドル、レイター）が異なる</a:t>
            </a:r>
            <a:endParaRPr lang="en-US" altLang="ja-JP" sz="1800" b="1" dirty="0" smtClean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  <a:buClr>
                <a:srgbClr val="330066"/>
              </a:buClr>
              <a:buNone/>
            </a:pPr>
            <a:r>
              <a:rPr lang="ja-JP" altLang="en-US" sz="1800" b="1" dirty="0" smtClean="0">
                <a:solidFill>
                  <a:srgbClr val="0033CC"/>
                </a:solidFill>
              </a:rPr>
              <a:t>２．</a:t>
            </a:r>
            <a:r>
              <a:rPr lang="ja-JP" altLang="ja-JP" b="1" dirty="0" smtClean="0">
                <a:solidFill>
                  <a:srgbClr val="3333CC"/>
                </a:solidFill>
              </a:rPr>
              <a:t>なぜ繋がらないのか？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None/>
            </a:pPr>
            <a:r>
              <a:rPr lang="ja-JP" altLang="ja-JP" sz="1800" b="1" dirty="0" smtClean="0">
                <a:solidFill>
                  <a:srgbClr val="000000"/>
                </a:solidFill>
              </a:rPr>
              <a:t>　　　販売に努力が必要な商品と不要な商品</a:t>
            </a:r>
            <a:endParaRPr lang="ja-JP" altLang="en-US" sz="1800" b="1" dirty="0" smtClean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  <a:buClr>
                <a:srgbClr val="330066"/>
              </a:buClr>
              <a:buNone/>
            </a:pPr>
            <a:r>
              <a:rPr lang="ja-JP" altLang="en-US" sz="1800" b="1" dirty="0" smtClean="0">
                <a:solidFill>
                  <a:srgbClr val="0033CC"/>
                </a:solidFill>
              </a:rPr>
              <a:t>３．</a:t>
            </a:r>
            <a:r>
              <a:rPr lang="ja-JP" altLang="en-US" sz="1800" b="1" dirty="0" smtClean="0">
                <a:solidFill>
                  <a:srgbClr val="3333CC"/>
                </a:solidFill>
              </a:rPr>
              <a:t>繋がるのはニーズプル</a:t>
            </a:r>
            <a:endParaRPr lang="ja-JP" altLang="en-US" sz="1800" b="1" dirty="0" smtClean="0">
              <a:solidFill>
                <a:srgbClr val="0033CC"/>
              </a:solidFill>
            </a:endParaRPr>
          </a:p>
          <a:p>
            <a:pPr lvl="0">
              <a:lnSpc>
                <a:spcPct val="80000"/>
              </a:lnSpc>
              <a:buClr>
                <a:srgbClr val="330066"/>
              </a:buClr>
              <a:buNone/>
            </a:pPr>
            <a:r>
              <a:rPr lang="ja-JP" altLang="ja-JP" sz="1800" b="1" dirty="0" smtClean="0">
                <a:solidFill>
                  <a:srgbClr val="000000"/>
                </a:solidFill>
              </a:rPr>
              <a:t>　　</a:t>
            </a:r>
            <a:r>
              <a:rPr lang="ja-JP" altLang="en-US" sz="1800" b="1" dirty="0" smtClean="0">
                <a:solidFill>
                  <a:srgbClr val="000000"/>
                </a:solidFill>
              </a:rPr>
              <a:t>  </a:t>
            </a:r>
            <a:r>
              <a:rPr lang="ja-JP" altLang="ja-JP" sz="1800" b="1" dirty="0" smtClean="0">
                <a:solidFill>
                  <a:srgbClr val="000000"/>
                </a:solidFill>
              </a:rPr>
              <a:t>マッチングする組み合わせ（ほしいというニーズがある人へ、いくつかの</a:t>
            </a:r>
            <a:r>
              <a:rPr lang="ja-JP" altLang="en-US" sz="1800" b="1" dirty="0" smtClean="0">
                <a:solidFill>
                  <a:srgbClr val="000000"/>
                </a:solidFill>
              </a:rPr>
              <a:t> 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None/>
            </a:pPr>
            <a:r>
              <a:rPr lang="ja-JP" altLang="en-US" sz="1800" b="1" dirty="0" smtClean="0">
                <a:solidFill>
                  <a:srgbClr val="000000"/>
                </a:solidFill>
              </a:rPr>
              <a:t>      </a:t>
            </a:r>
            <a:r>
              <a:rPr lang="ja-JP" altLang="ja-JP" sz="1800" b="1" dirty="0" smtClean="0">
                <a:solidFill>
                  <a:srgbClr val="000000"/>
                </a:solidFill>
              </a:rPr>
              <a:t>パターンを与えるのは良いが、○○に興味を持つとは限らない）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None/>
            </a:pPr>
            <a:r>
              <a:rPr lang="ja-JP" altLang="ja-JP" sz="1800" b="1" dirty="0" smtClean="0">
                <a:solidFill>
                  <a:srgbClr val="000000"/>
                </a:solidFill>
              </a:rPr>
              <a:t>　　　現状の数量バランス（シーズ多数（過多）VSニーズ少数）</a:t>
            </a:r>
            <a:endParaRPr lang="ja-JP" altLang="en-US" sz="1800" b="1" dirty="0" smtClean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  <a:buClr>
                <a:srgbClr val="330066"/>
              </a:buClr>
              <a:buNone/>
            </a:pPr>
            <a:r>
              <a:rPr lang="ja-JP" altLang="en-US" sz="1800" b="1" dirty="0" smtClean="0">
                <a:solidFill>
                  <a:srgbClr val="0033CC"/>
                </a:solidFill>
              </a:rPr>
              <a:t>４．</a:t>
            </a:r>
            <a:r>
              <a:rPr lang="ja-JP" altLang="en-US" sz="1800" b="1" dirty="0" smtClean="0">
                <a:solidFill>
                  <a:srgbClr val="3333CC"/>
                </a:solidFill>
              </a:rPr>
              <a:t>オープンイノベーション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None/>
            </a:pPr>
            <a:r>
              <a:rPr lang="ja-JP" altLang="en-US" sz="1800" b="1" dirty="0" smtClean="0">
                <a:solidFill>
                  <a:srgbClr val="000000"/>
                </a:solidFill>
              </a:rPr>
              <a:t>     手段の目的化</a:t>
            </a:r>
            <a:endParaRPr lang="en-US" altLang="ja-JP" sz="1800" dirty="0" smtClean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  <a:buClr>
                <a:srgbClr val="330066"/>
              </a:buClr>
              <a:buNone/>
            </a:pPr>
            <a:r>
              <a:rPr lang="ja-JP" altLang="en-US" sz="1800" b="1" dirty="0" smtClean="0">
                <a:solidFill>
                  <a:srgbClr val="0033CC"/>
                </a:solidFill>
              </a:rPr>
              <a:t>５．</a:t>
            </a:r>
            <a:r>
              <a:rPr lang="ja-JP" altLang="en-US" sz="1800" b="1" dirty="0" smtClean="0">
                <a:solidFill>
                  <a:srgbClr val="3333CC"/>
                </a:solidFill>
              </a:rPr>
              <a:t>わかっている人たちにコンサルティングは必要ない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None/>
            </a:pPr>
            <a:r>
              <a:rPr lang="ja-JP" altLang="en-US" sz="1800" b="1" dirty="0" smtClean="0">
                <a:solidFill>
                  <a:srgbClr val="0033CC"/>
                </a:solidFill>
              </a:rPr>
              <a:t>６．ケースから考える</a:t>
            </a:r>
          </a:p>
          <a:p>
            <a:pPr lvl="0">
              <a:lnSpc>
                <a:spcPct val="80000"/>
              </a:lnSpc>
              <a:buClr>
                <a:srgbClr val="330066"/>
              </a:buClr>
              <a:buNone/>
            </a:pPr>
            <a:r>
              <a:rPr lang="ja-JP" altLang="en-US" sz="1800" b="1" dirty="0" smtClean="0">
                <a:solidFill>
                  <a:srgbClr val="0033CC"/>
                </a:solidFill>
              </a:rPr>
              <a:t>７．</a:t>
            </a:r>
            <a:r>
              <a:rPr lang="en-US" altLang="ja-JP" sz="1800" b="1" dirty="0" smtClean="0">
                <a:solidFill>
                  <a:srgbClr val="0033CC"/>
                </a:solidFill>
              </a:rPr>
              <a:t>Q&amp;A</a:t>
            </a:r>
          </a:p>
          <a:p>
            <a:pPr>
              <a:lnSpc>
                <a:spcPct val="90000"/>
              </a:lnSpc>
              <a:buNone/>
            </a:pPr>
            <a:endParaRPr lang="en-US" altLang="ja-JP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sz="1800" dirty="0" smtClean="0"/>
              <a:t>　</a:t>
            </a:r>
          </a:p>
        </p:txBody>
      </p:sp>
      <p:pic>
        <p:nvPicPr>
          <p:cNvPr id="4" name="図 3" descr="（畑谷）20080429-smip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2471" y="4085803"/>
            <a:ext cx="1724025" cy="22955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786688" cy="569912"/>
          </a:xfrm>
        </p:spPr>
        <p:txBody>
          <a:bodyPr/>
          <a:lstStyle/>
          <a:p>
            <a:r>
              <a:rPr lang="en-US" altLang="ja-JP" sz="1800" smtClean="0"/>
              <a:t>12</a:t>
            </a:r>
            <a:r>
              <a:rPr lang="ja-JP" altLang="en-US" sz="1800" smtClean="0"/>
              <a:t>月（全体セッション：</a:t>
            </a:r>
            <a:r>
              <a:rPr lang="ja-JP" altLang="en-US" sz="1800" smtClean="0">
                <a:solidFill>
                  <a:schemeClr val="tx1"/>
                </a:solidFill>
              </a:rPr>
              <a:t>産学連携分科会と</a:t>
            </a:r>
            <a:r>
              <a:rPr kumimoji="0" lang="zh-CN" altLang="en-US" sz="1800" smtClean="0">
                <a:solidFill>
                  <a:schemeClr val="tx1"/>
                </a:solidFill>
              </a:rPr>
              <a:t>特許戦略工学分科会</a:t>
            </a:r>
            <a:r>
              <a:rPr kumimoji="0" lang="ja-JP" altLang="en-US" sz="1800" smtClean="0">
                <a:solidFill>
                  <a:schemeClr val="tx1"/>
                </a:solidFill>
              </a:rPr>
              <a:t>との共同企画</a:t>
            </a:r>
            <a:r>
              <a:rPr lang="ja-JP" altLang="en-US" sz="1800" smtClean="0"/>
              <a:t>）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836613"/>
            <a:ext cx="8982075" cy="6021387"/>
          </a:xfrm>
        </p:spPr>
        <p:txBody>
          <a:bodyPr/>
          <a:lstStyle/>
          <a:p>
            <a:pPr marL="381000" indent="-381000"/>
            <a:r>
              <a:rPr lang="ja-JP" altLang="en-US" b="1" smtClean="0"/>
              <a:t>講師：</a:t>
            </a:r>
            <a:r>
              <a:rPr lang="zh-TW" altLang="en-US" b="1" smtClean="0"/>
              <a:t>天野</a:t>
            </a:r>
            <a:r>
              <a:rPr lang="ja-JP" altLang="en-US" b="1" smtClean="0"/>
              <a:t>　</a:t>
            </a:r>
            <a:r>
              <a:rPr lang="zh-TW" altLang="en-US" b="1" smtClean="0"/>
              <a:t>元 </a:t>
            </a:r>
            <a:r>
              <a:rPr lang="ja-JP" altLang="en-US" b="1" smtClean="0"/>
              <a:t>氏</a:t>
            </a:r>
            <a:r>
              <a:rPr lang="zh-TW" altLang="en-US" b="1" smtClean="0"/>
              <a:t>（仙台市経済局産業政策部地域産業支援課　課長）</a:t>
            </a:r>
            <a:endParaRPr lang="ja-JP" altLang="en-US" b="1" smtClean="0"/>
          </a:p>
          <a:p>
            <a:pPr marL="381000" indent="-381000"/>
            <a:r>
              <a:rPr lang="ja-JP" altLang="en-US" b="1" smtClean="0"/>
              <a:t>演題：</a:t>
            </a:r>
            <a:r>
              <a:rPr kumimoji="0" lang="ja-JP" altLang="en-US" b="1" smtClean="0">
                <a:solidFill>
                  <a:srgbClr val="FF0000"/>
                </a:solidFill>
              </a:rPr>
              <a:t>東日本大震災復興へ向けての産学官金連携の取り組み</a:t>
            </a:r>
            <a:endParaRPr lang="ja-JP" altLang="en-US" b="1" smtClean="0"/>
          </a:p>
          <a:p>
            <a:pPr marL="381000" indent="-381000"/>
            <a:r>
              <a:rPr lang="ja-JP" altLang="en-US" b="1" smtClean="0"/>
              <a:t>講演内容：</a:t>
            </a:r>
          </a:p>
          <a:p>
            <a:pPr marL="381000" indent="-381000"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CC"/>
                </a:solidFill>
              </a:rPr>
              <a:t>１．</a:t>
            </a:r>
            <a:r>
              <a:rPr lang="ja-JP" altLang="en-US" b="1" smtClean="0">
                <a:solidFill>
                  <a:srgbClr val="003399"/>
                </a:solidFill>
              </a:rPr>
              <a:t>東日本大震災における仙台市の被害</a:t>
            </a:r>
          </a:p>
          <a:p>
            <a:pPr marL="381000" indent="-381000"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99"/>
                </a:solidFill>
              </a:rPr>
              <a:t>　　　燃料の不足、通信手段の不全、想定を上回る人口の約１／１０が避難所へ</a:t>
            </a:r>
          </a:p>
          <a:p>
            <a:pPr marL="381000" indent="-381000"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99"/>
                </a:solidFill>
              </a:rPr>
              <a:t>　　　がれき処理の問題　他</a:t>
            </a:r>
            <a:endParaRPr lang="en-US" altLang="ja-JP" b="1" smtClean="0">
              <a:solidFill>
                <a:srgbClr val="0033CC"/>
              </a:solidFill>
            </a:endParaRPr>
          </a:p>
          <a:p>
            <a:pPr marL="381000" indent="-381000"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CC"/>
                </a:solidFill>
              </a:rPr>
              <a:t>２．</a:t>
            </a:r>
            <a:r>
              <a:rPr lang="ja-JP" altLang="en-US" b="1" smtClean="0">
                <a:solidFill>
                  <a:srgbClr val="003399"/>
                </a:solidFill>
              </a:rPr>
              <a:t>仙台市の産業に与えた影響</a:t>
            </a:r>
            <a:endParaRPr lang="ja-JP" altLang="en-US" b="1" smtClean="0">
              <a:solidFill>
                <a:srgbClr val="0033CC"/>
              </a:solidFill>
            </a:endParaRPr>
          </a:p>
          <a:p>
            <a:pPr marL="381000" indent="-381000"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CC"/>
                </a:solidFill>
              </a:rPr>
              <a:t>３．</a:t>
            </a:r>
            <a:r>
              <a:rPr lang="ja-JP" altLang="en-US" b="1" smtClean="0">
                <a:solidFill>
                  <a:srgbClr val="003399"/>
                </a:solidFill>
              </a:rPr>
              <a:t>仙台市の産業復興の施策</a:t>
            </a:r>
          </a:p>
          <a:p>
            <a:pPr marL="381000" indent="-381000"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99"/>
                </a:solidFill>
              </a:rPr>
              <a:t>　　　二重ローン対策</a:t>
            </a:r>
          </a:p>
          <a:p>
            <a:pPr marL="381000" indent="-381000"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99"/>
                </a:solidFill>
              </a:rPr>
              <a:t>　　　東北復興ビジネスマッチングセンター他</a:t>
            </a:r>
            <a:endParaRPr lang="en-US" altLang="ja-JP" smtClean="0"/>
          </a:p>
          <a:p>
            <a:pPr marL="381000" indent="-381000"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CC"/>
                </a:solidFill>
              </a:rPr>
              <a:t>４．</a:t>
            </a:r>
            <a:r>
              <a:rPr lang="ja-JP" altLang="en-US" b="1" smtClean="0">
                <a:solidFill>
                  <a:srgbClr val="003399"/>
                </a:solidFill>
              </a:rPr>
              <a:t>産学連携による産業復興支援の事例</a:t>
            </a:r>
          </a:p>
          <a:p>
            <a:pPr marL="381000" indent="-381000"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99"/>
                </a:solidFill>
              </a:rPr>
              <a:t>　　　東北大学</a:t>
            </a:r>
            <a:r>
              <a:rPr lang="en-US" altLang="ja-JP" b="1" smtClean="0">
                <a:solidFill>
                  <a:srgbClr val="003399"/>
                </a:solidFill>
              </a:rPr>
              <a:t>IIS</a:t>
            </a:r>
            <a:r>
              <a:rPr lang="ja-JP" altLang="en-US" b="1" smtClean="0">
                <a:solidFill>
                  <a:srgbClr val="003399"/>
                </a:solidFill>
              </a:rPr>
              <a:t>研究センター</a:t>
            </a:r>
            <a:endParaRPr lang="en-US" altLang="ja-JP" smtClean="0"/>
          </a:p>
          <a:p>
            <a:pPr marL="381000" indent="-381000"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CC"/>
                </a:solidFill>
              </a:rPr>
              <a:t>５．</a:t>
            </a:r>
            <a:r>
              <a:rPr lang="ja-JP" altLang="en-US" b="1" smtClean="0">
                <a:solidFill>
                  <a:srgbClr val="003399"/>
                </a:solidFill>
              </a:rPr>
              <a:t>今後の課題</a:t>
            </a:r>
          </a:p>
          <a:p>
            <a:pPr marL="381000" indent="-381000">
              <a:buFont typeface="Wingdings" pitchFamily="2" charset="2"/>
              <a:buNone/>
            </a:pPr>
            <a:r>
              <a:rPr lang="ja-JP" altLang="en-US" b="1" smtClean="0">
                <a:solidFill>
                  <a:srgbClr val="003399"/>
                </a:solidFill>
              </a:rPr>
              <a:t>　　　金融・保険関係の課題　他多数</a:t>
            </a:r>
            <a:endParaRPr lang="en-US" altLang="ja-JP" b="1" smtClean="0">
              <a:solidFill>
                <a:srgbClr val="003399"/>
              </a:solidFill>
            </a:endParaRPr>
          </a:p>
          <a:p>
            <a:pPr marL="381000" indent="-381000">
              <a:buFont typeface="Wingdings" pitchFamily="2" charset="2"/>
              <a:buNone/>
            </a:pPr>
            <a:endParaRPr lang="en-US" altLang="ja-JP" b="1" smtClean="0">
              <a:solidFill>
                <a:srgbClr val="0033CC"/>
              </a:solidFill>
            </a:endParaRPr>
          </a:p>
        </p:txBody>
      </p:sp>
      <p:pic>
        <p:nvPicPr>
          <p:cNvPr id="25604" name="Picture 4" descr="仙台市消防ヘリコプターから撮影した大津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4188" y="3140968"/>
            <a:ext cx="3670300" cy="3322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ssionDoc_20040522_V0.2">
  <a:themeElements>
    <a:clrScheme name="SessionDoc_20040522_V0.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essionDoc_20040522_V0.2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None/>
          <a:tabLst/>
          <a:defRPr kumimoji="1" lang="ja-JP" altLang="en-US" sz="20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None/>
          <a:tabLst/>
          <a:defRPr kumimoji="1" lang="ja-JP" altLang="en-US" sz="2000" b="1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SessionDoc_20040522_V0.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ssionDoc_20040522_V0.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ssionDoc_20040522_V0.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ssionDoc_20040522_V0.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ssionDoc_20040522_V0.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ssionDoc_20040522_V0.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ssionDoc_20040522_V0.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ssionDoc_20040522_V0.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ssionDoc_20040522_V0.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ssionDoc_20040522_V0.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SessionDoc_20040522_V0.2</Template>
  <TotalTime>3699</TotalTime>
  <Words>746</Words>
  <Application>Microsoft Office PowerPoint</Application>
  <PresentationFormat>画面に合わせる (4:3)</PresentationFormat>
  <Paragraphs>333</Paragraphs>
  <Slides>15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SessionDoc_20040522_V0.2</vt:lpstr>
      <vt:lpstr>Smips産学連携分科会 2012年度活動報告と2013年度活動計画</vt:lpstr>
      <vt:lpstr>2012年度のスケジュール案他</vt:lpstr>
      <vt:lpstr>ネット内での活動</vt:lpstr>
      <vt:lpstr>2011年度の活動報告</vt:lpstr>
      <vt:lpstr>5月</vt:lpstr>
      <vt:lpstr>１月</vt:lpstr>
      <vt:lpstr>～12月～</vt:lpstr>
      <vt:lpstr>4月</vt:lpstr>
      <vt:lpstr>12月（全体セッション：産学連携分科会と特許戦略工学分科会との共同企画）</vt:lpstr>
      <vt:lpstr>12月（分科会：産学連携分科会と特許戦略工学分科会との共同企画）</vt:lpstr>
      <vt:lpstr>６月　URA特集</vt:lpstr>
      <vt:lpstr>10月</vt:lpstr>
      <vt:lpstr>11月</vt:lpstr>
      <vt:lpstr>2月</vt:lpstr>
      <vt:lpstr>2013年度のスケジュール案他</vt:lpstr>
    </vt:vector>
  </TitlesOfParts>
  <Company>IBM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smips産学連携分科会＜２００４年度第１回＞    本年度の進め方（案）検討および 次回分科会のディスカッションポイント検討</dc:title>
  <dc:creator>M. Suzuki</dc:creator>
  <cp:lastModifiedBy>Aoki</cp:lastModifiedBy>
  <cp:revision>365</cp:revision>
  <dcterms:created xsi:type="dcterms:W3CDTF">2004-05-22T06:26:57Z</dcterms:created>
  <dcterms:modified xsi:type="dcterms:W3CDTF">2013-03-09T07:41:08Z</dcterms:modified>
</cp:coreProperties>
</file>