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7EBA-811D-4AB9-B661-CF5331EB5D57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4D3D-350E-40E8-8105-66183AEF6F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7EBA-811D-4AB9-B661-CF5331EB5D57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4D3D-350E-40E8-8105-66183AEF6F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7EBA-811D-4AB9-B661-CF5331EB5D57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4D3D-350E-40E8-8105-66183AEF6F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7EBA-811D-4AB9-B661-CF5331EB5D57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4D3D-350E-40E8-8105-66183AEF6F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7EBA-811D-4AB9-B661-CF5331EB5D57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4D3D-350E-40E8-8105-66183AEF6F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7EBA-811D-4AB9-B661-CF5331EB5D57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4D3D-350E-40E8-8105-66183AEF6F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7EBA-811D-4AB9-B661-CF5331EB5D57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4D3D-350E-40E8-8105-66183AEF6F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7EBA-811D-4AB9-B661-CF5331EB5D57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3E4D3D-350E-40E8-8105-66183AEF6F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7EBA-811D-4AB9-B661-CF5331EB5D57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4D3D-350E-40E8-8105-66183AEF6F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7EBA-811D-4AB9-B661-CF5331EB5D57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73E4D3D-350E-40E8-8105-66183AEF6F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1F97EBA-811D-4AB9-B661-CF5331EB5D57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4D3D-350E-40E8-8105-66183AEF6F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リーフォーム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フリーフォーム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1F97EBA-811D-4AB9-B661-CF5331EB5D57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73E4D3D-350E-40E8-8105-66183AEF6F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1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99592" y="1196752"/>
            <a:ext cx="7344816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b="1" dirty="0" smtClean="0"/>
              <a:t>法律実務分科会</a:t>
            </a:r>
            <a:endParaRPr kumimoji="1" lang="en-US" altLang="ja-JP" sz="6000" b="1" dirty="0" smtClean="0"/>
          </a:p>
          <a:p>
            <a:pPr algn="ctr"/>
            <a:r>
              <a:rPr lang="ja-JP" altLang="en-US" sz="3200" b="1" dirty="0" smtClean="0"/>
              <a:t>平成</a:t>
            </a:r>
            <a:r>
              <a:rPr lang="en-US" altLang="ja-JP" sz="3200" b="1" dirty="0" smtClean="0"/>
              <a:t>24</a:t>
            </a:r>
            <a:r>
              <a:rPr lang="ja-JP" altLang="en-US" sz="3200" b="1" dirty="0" smtClean="0"/>
              <a:t>年度 活動報告</a:t>
            </a:r>
            <a:endParaRPr lang="en-US" altLang="ja-JP" sz="3200" b="1" dirty="0"/>
          </a:p>
        </p:txBody>
      </p:sp>
      <p:sp>
        <p:nvSpPr>
          <p:cNvPr id="5" name="角丸四角形 4"/>
          <p:cNvSpPr/>
          <p:nvPr/>
        </p:nvSpPr>
        <p:spPr>
          <a:xfrm>
            <a:off x="1313638" y="5013176"/>
            <a:ext cx="6516724" cy="1224136"/>
          </a:xfrm>
          <a:prstGeom prst="roundRect">
            <a:avLst/>
          </a:prstGeom>
          <a:solidFill>
            <a:srgbClr val="00206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/>
              <a:t>オーガナイザー</a:t>
            </a:r>
            <a:r>
              <a:rPr lang="en-US" altLang="ja-JP" sz="2800" dirty="0" smtClean="0"/>
              <a:t>	</a:t>
            </a:r>
            <a:r>
              <a:rPr kumimoji="1" lang="ja-JP" altLang="en-US" sz="2800" dirty="0" smtClean="0"/>
              <a:t>足立昌聰</a:t>
            </a:r>
            <a:r>
              <a:rPr lang="ja-JP" altLang="en-US" sz="2800" dirty="0" smtClean="0"/>
              <a:t>（弁護士）</a:t>
            </a:r>
            <a:endParaRPr lang="en-US" altLang="ja-JP" sz="2800" dirty="0" smtClean="0"/>
          </a:p>
          <a:p>
            <a:r>
              <a:rPr lang="ja-JP" altLang="en-US" sz="2800" dirty="0"/>
              <a:t>開催</a:t>
            </a:r>
            <a:r>
              <a:rPr lang="ja-JP" altLang="en-US" sz="2800" dirty="0" smtClean="0"/>
              <a:t>時間</a:t>
            </a:r>
            <a:r>
              <a:rPr lang="en-US" altLang="ja-JP" sz="2800" dirty="0" smtClean="0"/>
              <a:t>		13:00</a:t>
            </a:r>
            <a:r>
              <a:rPr lang="ja-JP" altLang="en-US" sz="2800" dirty="0" smtClean="0"/>
              <a:t>～</a:t>
            </a:r>
            <a:r>
              <a:rPr lang="en-US" altLang="ja-JP" sz="2800" dirty="0" smtClean="0"/>
              <a:t>14:30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395536" y="1700808"/>
          <a:ext cx="8496944" cy="42844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37778"/>
                <a:gridCol w="7159166"/>
              </a:tblGrid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テーマ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4</a:t>
                      </a: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ノウハウ開示と守秘義務契約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5</a:t>
                      </a: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稚拙な特許権利化の訴訟時のリスク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6</a:t>
                      </a: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第三者から見たライセンス契約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7</a:t>
                      </a:r>
                      <a:r>
                        <a:rPr kumimoji="1" lang="ja-JP" altLang="en-US" sz="2800" dirty="0" smtClean="0"/>
                        <a:t>月</a:t>
                      </a:r>
                      <a:endParaRPr kumimoji="1" lang="en-US" altLang="ja-JP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知的財産権に関する紛争における和解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8</a:t>
                      </a: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（</a:t>
                      </a:r>
                      <a:r>
                        <a:rPr kumimoji="1" lang="ja-JP" altLang="en-US" sz="2800" baseline="0" dirty="0" smtClean="0"/>
                        <a:t>夏休み</a:t>
                      </a:r>
                      <a:r>
                        <a:rPr kumimoji="1" lang="ja-JP" altLang="en-US" sz="2800" dirty="0" smtClean="0"/>
                        <a:t>）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9</a:t>
                      </a: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err="1" smtClean="0"/>
                        <a:t>Smips</a:t>
                      </a:r>
                      <a:r>
                        <a:rPr kumimoji="1" lang="en-US" altLang="ja-JP" sz="2800" dirty="0" smtClean="0"/>
                        <a:t> </a:t>
                      </a:r>
                      <a:r>
                        <a:rPr kumimoji="1" lang="ja-JP" altLang="en-US" sz="2800" dirty="0" smtClean="0"/>
                        <a:t>ワークショップ</a:t>
                      </a:r>
                      <a:endParaRPr kumimoji="1" lang="en-US" altLang="ja-JP" sz="28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1313638" y="476672"/>
            <a:ext cx="6516724" cy="864096"/>
          </a:xfrm>
          <a:prstGeom prst="roundRect">
            <a:avLst/>
          </a:prstGeom>
          <a:solidFill>
            <a:srgbClr val="FF0000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今年度の活動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395536" y="1844824"/>
          <a:ext cx="8496944" cy="42844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37778"/>
                <a:gridCol w="7159166"/>
              </a:tblGrid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テーマ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10</a:t>
                      </a: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（休会）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11</a:t>
                      </a: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（休会）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12</a:t>
                      </a: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標準必須特許と権利行使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1</a:t>
                      </a:r>
                      <a:r>
                        <a:rPr kumimoji="1" lang="ja-JP" altLang="en-US" sz="2800" dirty="0" smtClean="0"/>
                        <a:t>月</a:t>
                      </a:r>
                      <a:endParaRPr kumimoji="1" lang="en-US" altLang="ja-JP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準拠法条項と裁判管轄条項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2</a:t>
                      </a: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（休会）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3</a:t>
                      </a: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ライセンサー・ライセンシーの倒産</a:t>
                      </a:r>
                      <a:endParaRPr kumimoji="1" lang="en-US" altLang="ja-JP" sz="28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角丸四角形 2"/>
          <p:cNvSpPr/>
          <p:nvPr/>
        </p:nvSpPr>
        <p:spPr>
          <a:xfrm>
            <a:off x="1313638" y="476672"/>
            <a:ext cx="6516724" cy="864096"/>
          </a:xfrm>
          <a:prstGeom prst="roundRect">
            <a:avLst/>
          </a:prstGeom>
          <a:solidFill>
            <a:srgbClr val="FF0000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今年度の活動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395536" y="1844824"/>
          <a:ext cx="8496944" cy="42844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37778"/>
                <a:gridCol w="7159166"/>
              </a:tblGrid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ケーススタディのテーマ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4</a:t>
                      </a:r>
                      <a:r>
                        <a:rPr kumimoji="1" lang="ja-JP" altLang="en-US" sz="2800" dirty="0" smtClean="0"/>
                        <a:t>･</a:t>
                      </a:r>
                      <a:r>
                        <a:rPr kumimoji="1" lang="en-US" altLang="ja-JP" sz="2800" dirty="0" smtClean="0"/>
                        <a:t>5</a:t>
                      </a: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知的財産権の侵害論（入門）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6</a:t>
                      </a:r>
                      <a:r>
                        <a:rPr kumimoji="1" lang="ja-JP" altLang="en-US" sz="2800" dirty="0" smtClean="0"/>
                        <a:t>･</a:t>
                      </a:r>
                      <a:r>
                        <a:rPr kumimoji="1" lang="en-US" altLang="ja-JP" sz="2800" dirty="0" smtClean="0"/>
                        <a:t>7</a:t>
                      </a: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知財訴訟の手続（入門）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8</a:t>
                      </a:r>
                      <a:r>
                        <a:rPr kumimoji="1" lang="ja-JP" altLang="en-US" sz="2800" dirty="0" smtClean="0"/>
                        <a:t>･</a:t>
                      </a:r>
                      <a:r>
                        <a:rPr kumimoji="1" lang="en-US" altLang="ja-JP" sz="2800" dirty="0" smtClean="0"/>
                        <a:t>9</a:t>
                      </a: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侵害訴訟（</a:t>
                      </a:r>
                      <a:r>
                        <a:rPr kumimoji="1" lang="ja-JP" altLang="en-US" sz="2800" b="0" dirty="0" smtClean="0"/>
                        <a:t>模擬裁判</a:t>
                      </a:r>
                      <a:r>
                        <a:rPr kumimoji="1" lang="ja-JP" altLang="en-US" sz="2800" dirty="0" smtClean="0"/>
                        <a:t>）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spc="-300" dirty="0" smtClean="0"/>
                        <a:t>10</a:t>
                      </a:r>
                      <a:r>
                        <a:rPr kumimoji="1" lang="ja-JP" altLang="en-US" sz="2800" spc="-300" dirty="0" smtClean="0"/>
                        <a:t>･</a:t>
                      </a:r>
                      <a:r>
                        <a:rPr kumimoji="1" lang="en-US" altLang="ja-JP" sz="2800" spc="-300" dirty="0" smtClean="0"/>
                        <a:t>11</a:t>
                      </a:r>
                      <a:r>
                        <a:rPr kumimoji="1" lang="ja-JP" altLang="en-US" sz="2800" spc="-300" dirty="0" smtClean="0"/>
                        <a:t>月</a:t>
                      </a:r>
                      <a:endParaRPr kumimoji="1" lang="en-US" altLang="ja-JP" sz="2800" spc="-3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発明の権利化時の注意点（応用）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12</a:t>
                      </a:r>
                      <a:r>
                        <a:rPr kumimoji="1" lang="ja-JP" altLang="en-US" sz="2800" dirty="0" smtClean="0"/>
                        <a:t>･</a:t>
                      </a:r>
                      <a:r>
                        <a:rPr kumimoji="1" lang="en-US" altLang="ja-JP" sz="2800" dirty="0" smtClean="0"/>
                        <a:t>1</a:t>
                      </a: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ライセンス契約のドラフト（応用）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2</a:t>
                      </a:r>
                      <a:r>
                        <a:rPr kumimoji="1" lang="ja-JP" altLang="en-US" sz="2800" dirty="0" smtClean="0"/>
                        <a:t>･</a:t>
                      </a:r>
                      <a:r>
                        <a:rPr kumimoji="1" lang="en-US" altLang="ja-JP" sz="2800" dirty="0" smtClean="0"/>
                        <a:t>3</a:t>
                      </a: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渉外ライセンス契約</a:t>
                      </a:r>
                      <a:r>
                        <a:rPr kumimoji="1" lang="ja-JP" altLang="en-US" sz="2800" smtClean="0"/>
                        <a:t>のドラフト（発展）</a:t>
                      </a:r>
                      <a:endParaRPr kumimoji="1" lang="en-US" altLang="ja-JP" sz="28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角丸四角形 2"/>
          <p:cNvSpPr/>
          <p:nvPr/>
        </p:nvSpPr>
        <p:spPr>
          <a:xfrm>
            <a:off x="1313638" y="476672"/>
            <a:ext cx="6516724" cy="864096"/>
          </a:xfrm>
          <a:prstGeom prst="roundRect">
            <a:avLst/>
          </a:prstGeom>
          <a:solidFill>
            <a:srgbClr val="FF0000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/>
              <a:t>来</a:t>
            </a:r>
            <a:r>
              <a:rPr kumimoji="1" lang="ja-JP" altLang="en-US" sz="3200" dirty="0" smtClean="0"/>
              <a:t>年度の予定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テクノロジー">
  <a:themeElements>
    <a:clrScheme name="テクノロジー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テクノロジー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テクノロジー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38</TotalTime>
  <Words>172</Words>
  <Application>Microsoft Office PowerPoint</Application>
  <PresentationFormat>画面に合わせる (4:3)</PresentationFormat>
  <Paragraphs>49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テクノロジー</vt:lpstr>
      <vt:lpstr>スライド 1</vt:lpstr>
      <vt:lpstr>スライド 2</vt:lpstr>
      <vt:lpstr>スライド 3</vt:lpstr>
      <vt:lpstr>スライド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Masatoshi Adachi</dc:creator>
  <cp:lastModifiedBy>Masatoshi Adachi</cp:lastModifiedBy>
  <cp:revision>6</cp:revision>
  <dcterms:created xsi:type="dcterms:W3CDTF">2013-03-09T05:44:16Z</dcterms:created>
  <dcterms:modified xsi:type="dcterms:W3CDTF">2013-03-09T06:24:57Z</dcterms:modified>
</cp:coreProperties>
</file>